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33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328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9" r:id="rId7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şlıksız Bölüm" id="{AD31236E-DFA2-4B2C-B911-2F3D0CED0A91}">
          <p14:sldIdLst>
            <p14:sldId id="331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6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328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9B"/>
    <a:srgbClr val="310383"/>
    <a:srgbClr val="00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>
      <p:cViewPr>
        <p:scale>
          <a:sx n="64" d="100"/>
          <a:sy n="64" d="100"/>
        </p:scale>
        <p:origin x="-1386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24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597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763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520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446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917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706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205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15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0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853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03.05.2011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014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4244191"/>
            <a:ext cx="2952327" cy="257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44191"/>
            <a:ext cx="3419872" cy="25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" y="-1"/>
            <a:ext cx="3174558" cy="284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395537" y="2883343"/>
            <a:ext cx="83557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4400" b="1" dirty="0" smtClean="0">
                <a:solidFill>
                  <a:srgbClr val="01019B"/>
                </a:solidFill>
                <a:latin typeface="Algerian" pitchFamily="82" charset="0"/>
                <a:cs typeface="Arial" pitchFamily="34" charset="0"/>
              </a:rPr>
              <a:t>05050178</a:t>
            </a:r>
            <a:r>
              <a:rPr lang="tr-TR" sz="4400" b="1" dirty="0" smtClean="0">
                <a:solidFill>
                  <a:srgbClr val="310383"/>
                </a:solidFill>
                <a:latin typeface="Algerian" pitchFamily="82" charset="0"/>
                <a:cs typeface="Arial" pitchFamily="34" charset="0"/>
              </a:rPr>
              <a:t>          </a:t>
            </a:r>
          </a:p>
          <a:p>
            <a:pPr algn="r"/>
            <a:r>
              <a:rPr lang="tr-TR" sz="4400" b="1" dirty="0" smtClean="0">
                <a:solidFill>
                  <a:srgbClr val="310383"/>
                </a:solidFill>
                <a:latin typeface="Algerian" pitchFamily="82" charset="0"/>
                <a:cs typeface="Arial" pitchFamily="34" charset="0"/>
              </a:rPr>
              <a:t> </a:t>
            </a:r>
            <a:r>
              <a:rPr lang="tr-TR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lgerian" pitchFamily="82" charset="0"/>
                <a:cs typeface="Arial" pitchFamily="34" charset="0"/>
              </a:rPr>
              <a:t>SELÇUK ÖNDEŞ</a:t>
            </a:r>
          </a:p>
        </p:txBody>
      </p:sp>
      <p:sp>
        <p:nvSpPr>
          <p:cNvPr id="3" name="Dikdörtgen 2"/>
          <p:cNvSpPr/>
          <p:nvPr/>
        </p:nvSpPr>
        <p:spPr>
          <a:xfrm>
            <a:off x="1616569" y="6452433"/>
            <a:ext cx="145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P. </a:t>
            </a:r>
            <a:r>
              <a:rPr lang="tr-TR" b="1" i="1" dirty="0" err="1" smtClean="0">
                <a:solidFill>
                  <a:srgbClr val="FFFF00"/>
                </a:solidFill>
              </a:rPr>
              <a:t>operculella</a:t>
            </a:r>
            <a:endParaRPr lang="tr-TR" dirty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6427" y="4139963"/>
            <a:ext cx="2613809" cy="282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605065" y="6519048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P. </a:t>
            </a:r>
            <a:r>
              <a:rPr lang="tr-TR" b="1" i="1" dirty="0" err="1">
                <a:solidFill>
                  <a:srgbClr val="FFFF00"/>
                </a:solidFill>
              </a:rPr>
              <a:t>gossypiella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endParaRPr lang="tr-TR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72" y="-35985"/>
            <a:ext cx="2878528" cy="288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7236296" y="2384844"/>
            <a:ext cx="151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E. </a:t>
            </a:r>
            <a:r>
              <a:rPr lang="tr-TR" b="1" i="1" dirty="0" err="1">
                <a:solidFill>
                  <a:srgbClr val="FFFF00"/>
                </a:solidFill>
              </a:rPr>
              <a:t>zinckenella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endParaRPr lang="tr-TR" dirty="0"/>
          </a:p>
        </p:txBody>
      </p:sp>
      <p:pic>
        <p:nvPicPr>
          <p:cNvPr id="9" name="Picture 5" descr="SN4949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-11696"/>
            <a:ext cx="3061622" cy="285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851920" y="2476605"/>
            <a:ext cx="119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err="1" smtClean="0">
                <a:solidFill>
                  <a:srgbClr val="FFFF00"/>
                </a:solidFill>
              </a:rPr>
              <a:t>O.nubilalis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224330" y="6471587"/>
            <a:ext cx="165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A. </a:t>
            </a:r>
            <a:r>
              <a:rPr lang="tr-TR" b="1" i="1" dirty="0" err="1">
                <a:solidFill>
                  <a:srgbClr val="FFFF00"/>
                </a:solidFill>
              </a:rPr>
              <a:t>catalaunalis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12043" y="243444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L. </a:t>
            </a:r>
            <a:r>
              <a:rPr lang="tr-TR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sticticalis</a:t>
            </a:r>
            <a:endParaRPr lang="tr-TR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0" y="297212"/>
            <a:ext cx="9159875" cy="63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tr-TR" sz="2800" b="1" dirty="0" smtClean="0"/>
              <a:t>ZARAR </a:t>
            </a:r>
            <a:r>
              <a:rPr lang="tr-TR" sz="2800" b="1" dirty="0"/>
              <a:t>ŞEKLİ, EKONOMİK ÖNEMİ VE YAYILIŞI:</a:t>
            </a:r>
            <a:endParaRPr lang="tr-TR" sz="2800" dirty="0"/>
          </a:p>
          <a:p>
            <a:pPr algn="l"/>
            <a:r>
              <a:rPr lang="tr-TR" sz="1400" dirty="0"/>
              <a:t>	</a:t>
            </a:r>
            <a:endParaRPr lang="tr-TR" sz="1400" dirty="0" smtClean="0"/>
          </a:p>
          <a:p>
            <a:pPr algn="l"/>
            <a:r>
              <a:rPr lang="tr-TR" sz="2800" dirty="0"/>
              <a:t> </a:t>
            </a:r>
            <a:r>
              <a:rPr lang="tr-TR" sz="2800" dirty="0" smtClean="0"/>
              <a:t>           Larvalar</a:t>
            </a:r>
            <a:r>
              <a:rPr lang="tr-TR" sz="2800" dirty="0"/>
              <a:t>, mısır bitkisinin kök bölümü dışındaki tüm organlarına bulaşmakta ve zarar yapmaktadır. </a:t>
            </a:r>
          </a:p>
          <a:p>
            <a:pPr algn="l"/>
            <a:endParaRPr lang="tr-TR" sz="1100" dirty="0" smtClean="0"/>
          </a:p>
          <a:p>
            <a:pPr algn="l"/>
            <a:r>
              <a:rPr lang="tr-TR" sz="2800" dirty="0"/>
              <a:t>	</a:t>
            </a:r>
            <a:r>
              <a:rPr lang="tr-TR" sz="2800" dirty="0" smtClean="0"/>
              <a:t>Mısırlarda </a:t>
            </a:r>
            <a:r>
              <a:rPr lang="tr-TR" sz="2800" dirty="0"/>
              <a:t>ilk zarar genç larvaların birbiri üzerine sarılı uç yaprakları delip içeri girmesiyle başlar.   </a:t>
            </a:r>
          </a:p>
          <a:p>
            <a:pPr algn="l"/>
            <a:endParaRPr lang="tr-TR" sz="1050" dirty="0" smtClean="0"/>
          </a:p>
          <a:p>
            <a:pPr algn="l"/>
            <a:r>
              <a:rPr lang="tr-TR" sz="2800" dirty="0"/>
              <a:t>	</a:t>
            </a:r>
            <a:r>
              <a:rPr lang="tr-TR" sz="2800" dirty="0" smtClean="0"/>
              <a:t>Sonra </a:t>
            </a:r>
            <a:r>
              <a:rPr lang="tr-TR" sz="2800" dirty="0"/>
              <a:t>gövde, koçan ve erkek organda galeriler açarlar. </a:t>
            </a:r>
          </a:p>
          <a:p>
            <a:pPr algn="l"/>
            <a:r>
              <a:rPr lang="tr-TR" sz="2800" dirty="0"/>
              <a:t>Açılan galeriler ve beslenme nedeniyle bitkinin zayıflamasına, </a:t>
            </a:r>
          </a:p>
          <a:p>
            <a:pPr algn="l"/>
            <a:r>
              <a:rPr lang="tr-TR" sz="2800" dirty="0" smtClean="0"/>
              <a:t>gövde </a:t>
            </a:r>
            <a:r>
              <a:rPr lang="tr-TR" sz="2800" dirty="0"/>
              <a:t>ve koçanın kırılmasına ve bunun sonucu olarak da ürün azalmasına neden olurlar. </a:t>
            </a:r>
          </a:p>
          <a:p>
            <a:pPr algn="l"/>
            <a:r>
              <a:rPr lang="tr-TR" sz="2800" dirty="0" smtClean="0"/>
              <a:t>           Ayrıca </a:t>
            </a:r>
            <a:r>
              <a:rPr lang="tr-TR" sz="2800" dirty="0"/>
              <a:t>koçanlardaki bulaşmalarla randıman düşmesi ortaya çıkmaktadır. </a:t>
            </a:r>
          </a:p>
          <a:p>
            <a:pPr algn="l"/>
            <a:r>
              <a:rPr lang="tr-TR" sz="2800" dirty="0"/>
              <a:t>	Açılan galerilerde </a:t>
            </a:r>
            <a:r>
              <a:rPr lang="tr-TR" sz="2800" dirty="0" err="1"/>
              <a:t>fungal</a:t>
            </a:r>
            <a:r>
              <a:rPr lang="tr-TR" sz="2800" dirty="0"/>
              <a:t> hastalıklar kolayca yeni sorunlar yaratabilmektedir.</a:t>
            </a:r>
            <a:r>
              <a:rPr lang="tr-TR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14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4709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106363" y="2279650"/>
            <a:ext cx="4846637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tr-TR" sz="2800" b="1" dirty="0"/>
              <a:t>        KONUKÇULARI:</a:t>
            </a:r>
            <a:endParaRPr lang="tr-TR" sz="2800" dirty="0"/>
          </a:p>
          <a:p>
            <a:pPr algn="l"/>
            <a:r>
              <a:rPr lang="tr-TR" sz="2800" dirty="0"/>
              <a:t> 	Başta  mısır olmak üzere 200'den çok bitki türüne </a:t>
            </a:r>
            <a:r>
              <a:rPr lang="tr-TR" sz="2800" dirty="0" smtClean="0"/>
              <a:t>     zarar </a:t>
            </a:r>
            <a:r>
              <a:rPr lang="tr-TR" sz="2800" dirty="0"/>
              <a:t>vermektedir.</a:t>
            </a:r>
          </a:p>
          <a:p>
            <a:pPr algn="l"/>
            <a:r>
              <a:rPr lang="tr-TR" sz="2800" dirty="0"/>
              <a:t> 	Bunlar arasında </a:t>
            </a:r>
          </a:p>
          <a:p>
            <a:pPr algn="l"/>
            <a:r>
              <a:rPr lang="tr-TR" sz="2800" dirty="0"/>
              <a:t>biber, patlıcan, fasulye</a:t>
            </a:r>
            <a:r>
              <a:rPr lang="tr-TR" sz="2800" dirty="0" smtClean="0"/>
              <a:t>,   patates</a:t>
            </a:r>
            <a:r>
              <a:rPr lang="tr-TR" sz="2800" dirty="0"/>
              <a:t>, buğday, kenevir, ayçiçeği, krizantem, </a:t>
            </a:r>
          </a:p>
          <a:p>
            <a:pPr algn="l"/>
            <a:r>
              <a:rPr lang="tr-TR" sz="2800" dirty="0"/>
              <a:t>Yıldızçiçeği, bazı odunsu </a:t>
            </a:r>
            <a:r>
              <a:rPr lang="tr-TR" sz="2800" dirty="0" smtClean="0"/>
              <a:t>    bitkiler </a:t>
            </a:r>
            <a:r>
              <a:rPr lang="tr-TR" sz="2800" dirty="0"/>
              <a:t>bulunmaktadır.</a:t>
            </a:r>
          </a:p>
        </p:txBody>
      </p:sp>
      <p:pic>
        <p:nvPicPr>
          <p:cNvPr id="14340" name="Picture 7" descr="sweetcorn_Pin-hole-feeding_leaf_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"/>
            <a:ext cx="396240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Dikdörtgen 1"/>
          <p:cNvSpPr>
            <a:spLocks noChangeArrowheads="1"/>
          </p:cNvSpPr>
          <p:nvPr/>
        </p:nvSpPr>
        <p:spPr bwMode="auto">
          <a:xfrm>
            <a:off x="106363" y="40764"/>
            <a:ext cx="4572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tr-TR" sz="2800" dirty="0" smtClean="0"/>
              <a:t>           Mısır </a:t>
            </a:r>
            <a:r>
              <a:rPr lang="tr-TR" sz="2800" dirty="0"/>
              <a:t>Kurdu Karadeniz, Marmara, Ege ve </a:t>
            </a:r>
            <a:r>
              <a:rPr lang="tr-TR" sz="2800" dirty="0" smtClean="0"/>
              <a:t>            Güney </a:t>
            </a:r>
            <a:r>
              <a:rPr lang="tr-TR" sz="2800" dirty="0"/>
              <a:t>Anadolu </a:t>
            </a:r>
            <a:r>
              <a:rPr lang="tr-TR" sz="2800" dirty="0" smtClean="0"/>
              <a:t>       Bölgelerimizde </a:t>
            </a:r>
            <a:r>
              <a:rPr lang="tr-TR" sz="2800" dirty="0"/>
              <a:t>yaygın durumdadır.</a:t>
            </a:r>
          </a:p>
        </p:txBody>
      </p:sp>
    </p:spTree>
    <p:extLst>
      <p:ext uri="{BB962C8B-B14F-4D97-AF65-F5344CB8AC3E}">
        <p14:creationId xmlns:p14="http://schemas.microsoft.com/office/powerpoint/2010/main" val="2109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sweetcorn_ECB_Heliothis-Trap_z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0"/>
            <a:ext cx="3335288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0" y="-1201549"/>
            <a:ext cx="5436096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tr-TR" sz="2800" b="1" dirty="0" smtClean="0"/>
          </a:p>
          <a:p>
            <a:pPr algn="ctr"/>
            <a:endParaRPr lang="tr-TR" sz="2800" b="1" dirty="0"/>
          </a:p>
          <a:p>
            <a:pPr algn="ctr"/>
            <a:endParaRPr lang="tr-TR" sz="2800" b="1" dirty="0" smtClean="0"/>
          </a:p>
          <a:p>
            <a:pPr algn="ctr"/>
            <a:r>
              <a:rPr lang="tr-TR" sz="2800" b="1" dirty="0" smtClean="0"/>
              <a:t>MÜCADELESİ</a:t>
            </a:r>
            <a:endParaRPr lang="tr-TR" sz="2800" dirty="0"/>
          </a:p>
          <a:p>
            <a:pPr algn="l"/>
            <a:r>
              <a:rPr lang="tr-TR" sz="2800" b="1" dirty="0"/>
              <a:t>Kültürel Önlemler:</a:t>
            </a:r>
            <a:endParaRPr lang="tr-TR" sz="2800" dirty="0"/>
          </a:p>
          <a:p>
            <a:pPr algn="l"/>
            <a:r>
              <a:rPr lang="tr-TR" sz="2800" dirty="0"/>
              <a:t>	</a:t>
            </a:r>
            <a:r>
              <a:rPr lang="tr-TR" sz="2800" dirty="0" err="1"/>
              <a:t>Mekaniksel</a:t>
            </a:r>
            <a:r>
              <a:rPr lang="tr-TR" sz="2800" dirty="0"/>
              <a:t> mücadele hasat zamanında başlayıp mayıs ayına dek yapılabilir, çünkü larvalar kışı tarlada kalan sap artıkları veya hasat edilen saplar içinde geçirirler. </a:t>
            </a:r>
          </a:p>
          <a:p>
            <a:pPr algn="l"/>
            <a:r>
              <a:rPr lang="tr-TR" sz="2800" dirty="0"/>
              <a:t>	Kelebek çıkışı başlamadan Nisan ve Mayıs ayından önce tarlada kalan saplar toplanıp yakılmalı veya derin sürüm yapılarak toprağa gömülmelidir. </a:t>
            </a:r>
          </a:p>
          <a:p>
            <a:pPr algn="l"/>
            <a:r>
              <a:rPr lang="tr-TR" sz="2800" dirty="0"/>
              <a:t>	Ayrıca hasat edilen saplar kış aylarında hayvanlara yedirilmelidir. </a:t>
            </a:r>
          </a:p>
          <a:p>
            <a:pPr algn="l"/>
            <a:r>
              <a:rPr lang="tr-TR" sz="2800" dirty="0"/>
              <a:t>	2. ürün erken ekilmelidir </a:t>
            </a:r>
            <a:endParaRPr lang="tr-TR" sz="2800" dirty="0" smtClean="0"/>
          </a:p>
          <a:p>
            <a:pPr algn="l"/>
            <a:endParaRPr lang="tr-TR" sz="2400" dirty="0"/>
          </a:p>
          <a:p>
            <a:pPr algn="l"/>
            <a:endParaRPr lang="tr-TR" sz="2400" dirty="0" smtClean="0"/>
          </a:p>
          <a:p>
            <a:pPr algn="l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1484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MI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57600"/>
            <a:ext cx="35052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6" descr="Eriboru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5800"/>
            <a:ext cx="3810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52400" y="91728"/>
            <a:ext cx="5715744" cy="630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tr-TR" sz="2000" b="1" dirty="0"/>
              <a:t>DOĞAL DÜŞMANLARI VE ETKİNLİKLERİ</a:t>
            </a:r>
            <a:r>
              <a:rPr lang="tr-TR" sz="2000" b="1" dirty="0" smtClean="0"/>
              <a:t>:</a:t>
            </a:r>
            <a:endParaRPr lang="tr-TR" sz="2000" dirty="0" smtClean="0"/>
          </a:p>
          <a:p>
            <a:r>
              <a:rPr lang="tr-TR" sz="2400" dirty="0" err="1" smtClean="0"/>
              <a:t>Parazitoidler</a:t>
            </a:r>
            <a:r>
              <a:rPr lang="tr-TR" sz="2400" dirty="0" smtClean="0"/>
              <a:t> </a:t>
            </a:r>
            <a:r>
              <a:rPr lang="tr-TR" sz="2400" dirty="0"/>
              <a:t>Mısır Kurdu </a:t>
            </a:r>
            <a:r>
              <a:rPr lang="tr-TR" sz="2400" dirty="0" err="1" smtClean="0"/>
              <a:t>populasyonunu</a:t>
            </a:r>
            <a:r>
              <a:rPr lang="tr-TR" sz="2400" dirty="0" smtClean="0"/>
              <a:t> önemli derecede </a:t>
            </a:r>
            <a:r>
              <a:rPr lang="tr-TR" sz="2400" dirty="0"/>
              <a:t>etkilemektedir. 	</a:t>
            </a:r>
            <a:endParaRPr lang="tr-TR" sz="2400" dirty="0" smtClean="0"/>
          </a:p>
          <a:p>
            <a:r>
              <a:rPr lang="tr-TR" sz="2400" dirty="0"/>
              <a:t>	</a:t>
            </a:r>
            <a:r>
              <a:rPr lang="tr-TR" sz="2400" dirty="0" smtClean="0"/>
              <a:t>Bunlar </a:t>
            </a:r>
            <a:r>
              <a:rPr lang="tr-TR" sz="2400" dirty="0"/>
              <a:t>arasında</a:t>
            </a:r>
            <a:r>
              <a:rPr lang="tr-TR" sz="2400" dirty="0" smtClean="0"/>
              <a:t>:</a:t>
            </a:r>
            <a:endParaRPr lang="tr-TR" sz="2400" i="1" dirty="0" smtClean="0"/>
          </a:p>
          <a:p>
            <a:pPr algn="l"/>
            <a:r>
              <a:rPr lang="tr-TR" sz="2400" i="1" dirty="0" err="1" smtClean="0"/>
              <a:t>Trichogramma</a:t>
            </a:r>
            <a:r>
              <a:rPr lang="tr-TR" sz="2400" i="1" dirty="0" smtClean="0"/>
              <a:t> </a:t>
            </a:r>
            <a:r>
              <a:rPr lang="tr-TR" sz="2400" i="1" dirty="0" err="1"/>
              <a:t>evanescens</a:t>
            </a:r>
            <a:r>
              <a:rPr lang="tr-TR" sz="2400" i="1" dirty="0"/>
              <a:t> </a:t>
            </a:r>
            <a:r>
              <a:rPr lang="tr-TR" sz="2400" dirty="0"/>
              <a:t>West. </a:t>
            </a:r>
            <a:endParaRPr lang="tr-TR" sz="2400" dirty="0" smtClean="0"/>
          </a:p>
          <a:p>
            <a:pPr algn="l"/>
            <a:r>
              <a:rPr lang="tr-TR" sz="2400" dirty="0" smtClean="0"/>
              <a:t>önemli  </a:t>
            </a:r>
            <a:r>
              <a:rPr lang="tr-TR" sz="2400" dirty="0"/>
              <a:t>yumurta </a:t>
            </a:r>
            <a:r>
              <a:rPr lang="tr-TR" sz="2400" dirty="0" err="1"/>
              <a:t>parazitoitidir</a:t>
            </a:r>
            <a:r>
              <a:rPr lang="tr-TR" sz="2400" dirty="0" smtClean="0"/>
              <a:t>.</a:t>
            </a:r>
            <a:endParaRPr lang="tr-TR" sz="2400" dirty="0"/>
          </a:p>
          <a:p>
            <a:pPr algn="l"/>
            <a:r>
              <a:rPr lang="tr-TR" sz="2400" i="1" dirty="0"/>
              <a:t>	</a:t>
            </a:r>
            <a:r>
              <a:rPr lang="tr-TR" sz="2400" i="1" dirty="0" err="1"/>
              <a:t>Lydella</a:t>
            </a:r>
            <a:r>
              <a:rPr lang="tr-TR" sz="2400" i="1" dirty="0"/>
              <a:t> </a:t>
            </a:r>
            <a:r>
              <a:rPr lang="tr-TR" sz="2400" i="1" dirty="0" err="1"/>
              <a:t>thompsoni</a:t>
            </a:r>
            <a:r>
              <a:rPr lang="tr-TR" sz="2400" i="1" dirty="0"/>
              <a:t> </a:t>
            </a:r>
            <a:r>
              <a:rPr lang="tr-TR" sz="2400" dirty="0" err="1"/>
              <a:t>Hert</a:t>
            </a:r>
            <a:r>
              <a:rPr lang="tr-TR" sz="2400" dirty="0"/>
              <a:t>., </a:t>
            </a:r>
          </a:p>
          <a:p>
            <a:pPr algn="l"/>
            <a:r>
              <a:rPr lang="tr-TR" sz="2400" i="1" dirty="0" smtClean="0"/>
              <a:t>	</a:t>
            </a:r>
            <a:r>
              <a:rPr lang="tr-TR" sz="2400" i="1" dirty="0" err="1" smtClean="0"/>
              <a:t>Pseudo-terichaeta</a:t>
            </a:r>
            <a:r>
              <a:rPr lang="tr-TR" sz="2400" i="1" dirty="0" smtClean="0"/>
              <a:t> </a:t>
            </a:r>
            <a:r>
              <a:rPr lang="tr-TR" sz="2400" i="1" dirty="0" err="1"/>
              <a:t>insidiosa</a:t>
            </a:r>
            <a:r>
              <a:rPr lang="tr-TR" sz="2400" i="1" dirty="0"/>
              <a:t> </a:t>
            </a:r>
            <a:r>
              <a:rPr lang="tr-TR" sz="2400" dirty="0"/>
              <a:t>R.D. (</a:t>
            </a:r>
            <a:r>
              <a:rPr lang="tr-TR" sz="2400" dirty="0" err="1"/>
              <a:t>Dip.Tachinidae</a:t>
            </a:r>
            <a:r>
              <a:rPr lang="tr-TR" sz="2400" dirty="0"/>
              <a:t>), </a:t>
            </a:r>
          </a:p>
          <a:p>
            <a:pPr algn="l"/>
            <a:r>
              <a:rPr lang="tr-TR" sz="2400" i="1" dirty="0" smtClean="0"/>
              <a:t>	</a:t>
            </a:r>
            <a:r>
              <a:rPr lang="tr-TR" sz="2400" i="1" dirty="0" err="1" smtClean="0"/>
              <a:t>Eriborus</a:t>
            </a:r>
            <a:r>
              <a:rPr lang="tr-TR" sz="2400" i="1" dirty="0" smtClean="0"/>
              <a:t> </a:t>
            </a:r>
            <a:r>
              <a:rPr lang="tr-TR" sz="2400" i="1" dirty="0" err="1"/>
              <a:t>terebrans</a:t>
            </a:r>
            <a:r>
              <a:rPr lang="tr-TR" sz="2400" i="1" dirty="0"/>
              <a:t> </a:t>
            </a:r>
            <a:r>
              <a:rPr lang="tr-TR" sz="2400" dirty="0" err="1"/>
              <a:t>Grav</a:t>
            </a:r>
            <a:r>
              <a:rPr lang="tr-TR" sz="2400" dirty="0"/>
              <a:t>. (</a:t>
            </a:r>
            <a:r>
              <a:rPr lang="tr-TR" sz="2400" dirty="0" err="1"/>
              <a:t>Hym</a:t>
            </a:r>
            <a:r>
              <a:rPr lang="tr-TR" sz="2400" dirty="0"/>
              <a:t>.: </a:t>
            </a:r>
            <a:r>
              <a:rPr lang="tr-TR" sz="2400" dirty="0" err="1"/>
              <a:t>iraconidae</a:t>
            </a:r>
            <a:r>
              <a:rPr lang="tr-TR" sz="2400" dirty="0"/>
              <a:t>)'</a:t>
            </a:r>
            <a:r>
              <a:rPr lang="tr-TR" sz="2400" dirty="0" err="1"/>
              <a:t>dır</a:t>
            </a:r>
            <a:r>
              <a:rPr lang="tr-TR" sz="2400" dirty="0"/>
              <a:t>. </a:t>
            </a:r>
          </a:p>
          <a:p>
            <a:pPr algn="l"/>
            <a:r>
              <a:rPr lang="tr-TR" sz="2400" i="1" dirty="0" smtClean="0"/>
              <a:t>	</a:t>
            </a:r>
            <a:r>
              <a:rPr lang="tr-TR" sz="2400" i="1" dirty="0" err="1" smtClean="0"/>
              <a:t>Phaeogenes</a:t>
            </a:r>
            <a:r>
              <a:rPr lang="tr-TR" sz="2400" i="1" dirty="0" smtClean="0"/>
              <a:t> </a:t>
            </a:r>
            <a:r>
              <a:rPr lang="tr-TR" sz="2400" i="1" dirty="0" err="1"/>
              <a:t>nigridens</a:t>
            </a:r>
            <a:r>
              <a:rPr lang="tr-TR" sz="2400" i="1" dirty="0"/>
              <a:t> </a:t>
            </a:r>
            <a:r>
              <a:rPr lang="tr-TR" sz="2400" dirty="0" err="1"/>
              <a:t>Wesm</a:t>
            </a:r>
            <a:r>
              <a:rPr lang="tr-TR" sz="2400" dirty="0"/>
              <a:t>. ve </a:t>
            </a:r>
          </a:p>
          <a:p>
            <a:pPr algn="l"/>
            <a:r>
              <a:rPr lang="tr-TR" sz="2400" i="1" dirty="0" err="1"/>
              <a:t>Pimpla</a:t>
            </a:r>
            <a:r>
              <a:rPr lang="tr-TR" sz="2400" i="1" dirty="0"/>
              <a:t> </a:t>
            </a:r>
            <a:r>
              <a:rPr lang="tr-TR" sz="2400" i="1" dirty="0" err="1"/>
              <a:t>spuria</a:t>
            </a:r>
            <a:r>
              <a:rPr lang="tr-TR" sz="2400" i="1" dirty="0"/>
              <a:t> </a:t>
            </a:r>
            <a:r>
              <a:rPr lang="tr-TR" sz="2400" dirty="0" err="1"/>
              <a:t>Grav</a:t>
            </a:r>
            <a:r>
              <a:rPr lang="tr-TR" sz="2400" dirty="0"/>
              <a:t>. (</a:t>
            </a:r>
            <a:r>
              <a:rPr lang="tr-TR" sz="2400" dirty="0" err="1"/>
              <a:t>Hym</a:t>
            </a:r>
            <a:r>
              <a:rPr lang="tr-TR" sz="2400" dirty="0"/>
              <a:t>.: </a:t>
            </a:r>
            <a:r>
              <a:rPr lang="tr-TR" sz="2400" dirty="0" err="1"/>
              <a:t>Ichneumonidae</a:t>
            </a:r>
            <a:r>
              <a:rPr lang="tr-TR" sz="2400" dirty="0"/>
              <a:t>) </a:t>
            </a:r>
            <a:r>
              <a:rPr lang="tr-TR" sz="2400" dirty="0" smtClean="0"/>
              <a:t>               pupalarda </a:t>
            </a:r>
            <a:r>
              <a:rPr lang="tr-TR" sz="2400" dirty="0"/>
              <a:t>parazitlenmeye neden olmaktadır</a:t>
            </a:r>
            <a:r>
              <a:rPr lang="tr-TR" sz="2400" dirty="0" smtClean="0"/>
              <a:t>.</a:t>
            </a:r>
            <a:endParaRPr lang="tr-TR" sz="2400" dirty="0"/>
          </a:p>
          <a:p>
            <a:pPr algn="l"/>
            <a:r>
              <a:rPr lang="tr-TR" sz="2400" dirty="0"/>
              <a:t>	Mısır </a:t>
            </a:r>
            <a:r>
              <a:rPr lang="tr-TR" sz="2400" dirty="0" err="1"/>
              <a:t>Kurdu'nun</a:t>
            </a:r>
            <a:r>
              <a:rPr lang="tr-TR" sz="2400" dirty="0"/>
              <a:t> avcıları arasında </a:t>
            </a:r>
          </a:p>
          <a:p>
            <a:pPr algn="l"/>
            <a:r>
              <a:rPr lang="tr-TR" sz="2400" dirty="0"/>
              <a:t>karıncalar, kuşlar ve bazı gelin böcekleri </a:t>
            </a:r>
          </a:p>
          <a:p>
            <a:pPr algn="l"/>
            <a:r>
              <a:rPr lang="tr-TR" sz="2400" dirty="0"/>
              <a:t>bulunmaktadır.</a:t>
            </a:r>
          </a:p>
        </p:txBody>
      </p:sp>
    </p:spTree>
    <p:extLst>
      <p:ext uri="{BB962C8B-B14F-4D97-AF65-F5344CB8AC3E}">
        <p14:creationId xmlns:p14="http://schemas.microsoft.com/office/powerpoint/2010/main" val="24562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26485" y="260648"/>
            <a:ext cx="91440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2800" b="1" dirty="0" smtClean="0"/>
              <a:t>Kimyasal </a:t>
            </a:r>
            <a:r>
              <a:rPr lang="tr-TR" sz="2800" b="1" dirty="0"/>
              <a:t>Mücadele</a:t>
            </a:r>
            <a:endParaRPr lang="tr-TR" sz="2800" dirty="0"/>
          </a:p>
          <a:p>
            <a:r>
              <a:rPr lang="tr-TR" sz="2800" dirty="0" smtClean="0"/>
              <a:t>	İlaçlamaya </a:t>
            </a:r>
            <a:r>
              <a:rPr lang="tr-TR" sz="2800" dirty="0"/>
              <a:t>genel olarak ilk yumurtalar görüldükten bir hafta sonra başlanmalı, 10 veya 15 günlük aralarla 2 veya 3 ilaçlama yapılmalıdır.</a:t>
            </a:r>
          </a:p>
          <a:p>
            <a:pPr algn="l"/>
            <a:endParaRPr lang="tr-TR" sz="2400" dirty="0"/>
          </a:p>
          <a:p>
            <a:r>
              <a:rPr lang="tr-TR" sz="2400" dirty="0"/>
              <a:t>Adı ve Oranı                           </a:t>
            </a:r>
            <a:r>
              <a:rPr lang="tr-TR" sz="2400" dirty="0" smtClean="0"/>
              <a:t>           Dekara </a:t>
            </a:r>
            <a:r>
              <a:rPr lang="tr-TR" sz="2400" dirty="0"/>
              <a:t>İlaçlama Adet ve Aralıkları</a:t>
            </a:r>
          </a:p>
          <a:p>
            <a:endParaRPr lang="tr-TR" sz="2400" dirty="0"/>
          </a:p>
          <a:p>
            <a:r>
              <a:rPr lang="tr-TR" sz="2400" dirty="0" err="1"/>
              <a:t>Profenofos</a:t>
            </a:r>
            <a:r>
              <a:rPr lang="tr-TR" sz="2400" dirty="0"/>
              <a:t> 500 g/1 EC             </a:t>
            </a:r>
            <a:r>
              <a:rPr lang="tr-TR" sz="2400" dirty="0" smtClean="0"/>
              <a:t>              </a:t>
            </a:r>
            <a:r>
              <a:rPr lang="tr-TR" sz="2400" dirty="0"/>
              <a:t>250 ml 10 gün ara ile 2-3 ilaçlama</a:t>
            </a:r>
          </a:p>
          <a:p>
            <a:r>
              <a:rPr lang="tr-TR" sz="2400" dirty="0" err="1"/>
              <a:t>Cypermethrin</a:t>
            </a:r>
            <a:r>
              <a:rPr lang="tr-TR" sz="2400" dirty="0"/>
              <a:t>, 250 g/1 EC   </a:t>
            </a:r>
            <a:r>
              <a:rPr lang="tr-TR" sz="2400" dirty="0" smtClean="0"/>
              <a:t>                  30 </a:t>
            </a:r>
            <a:r>
              <a:rPr lang="tr-TR" sz="2400" dirty="0"/>
              <a:t>ml 15 gün ara ile 3 ilaçlama</a:t>
            </a:r>
          </a:p>
          <a:p>
            <a:r>
              <a:rPr lang="tr-TR" sz="2400" dirty="0" err="1"/>
              <a:t>Cyfluthrin</a:t>
            </a:r>
            <a:r>
              <a:rPr lang="tr-TR" sz="2400" dirty="0"/>
              <a:t> 50 g/1 EC                   </a:t>
            </a:r>
            <a:r>
              <a:rPr lang="tr-TR" sz="2400" dirty="0" smtClean="0"/>
              <a:t>            75 </a:t>
            </a:r>
            <a:r>
              <a:rPr lang="tr-TR" sz="2400" dirty="0"/>
              <a:t>ml 15 gün ara ile 3 ilaçlama</a:t>
            </a:r>
          </a:p>
          <a:p>
            <a:endParaRPr lang="tr-TR" sz="2400" dirty="0"/>
          </a:p>
          <a:p>
            <a:r>
              <a:rPr lang="tr-TR" sz="2400" dirty="0" err="1"/>
              <a:t>Methomyl</a:t>
            </a:r>
            <a:r>
              <a:rPr lang="tr-TR" sz="2400" dirty="0"/>
              <a:t> 90% SP                     </a:t>
            </a:r>
            <a:r>
              <a:rPr lang="tr-TR" sz="2400" dirty="0" smtClean="0"/>
              <a:t>              </a:t>
            </a:r>
            <a:r>
              <a:rPr lang="tr-TR" sz="2400" dirty="0"/>
              <a:t>100 ml 15 gün ara ile 3 ilaçlama</a:t>
            </a:r>
          </a:p>
          <a:p>
            <a:r>
              <a:rPr lang="tr-TR" sz="2400" dirty="0"/>
              <a:t>Tralomethri36 g/1 EC                  </a:t>
            </a:r>
            <a:r>
              <a:rPr lang="tr-TR" sz="2400" dirty="0" smtClean="0"/>
              <a:t>           100 </a:t>
            </a:r>
            <a:r>
              <a:rPr lang="tr-TR" sz="2400" dirty="0"/>
              <a:t>ml 15 gün ara ile 3 ilaçlama</a:t>
            </a:r>
          </a:p>
          <a:p>
            <a:r>
              <a:rPr lang="tr-TR" sz="2400" dirty="0" err="1"/>
              <a:t>Triazophos</a:t>
            </a:r>
            <a:r>
              <a:rPr lang="tr-TR" sz="2400" dirty="0"/>
              <a:t> 420 g/1 EC                </a:t>
            </a:r>
            <a:r>
              <a:rPr lang="tr-TR" sz="2400" dirty="0" smtClean="0"/>
              <a:t>            200 </a:t>
            </a:r>
            <a:r>
              <a:rPr lang="tr-TR" sz="2400" dirty="0"/>
              <a:t>ml 15 gün ara ile 3 </a:t>
            </a:r>
            <a:r>
              <a:rPr lang="tr-TR" sz="2400" dirty="0" smtClean="0"/>
              <a:t>ilaçlama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230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selçuk tarla zarrlıları\Yeni klasör\lxs st slyt\220px-Loxostege_stictica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9" y="-1"/>
            <a:ext cx="9037811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-7249" y="116632"/>
            <a:ext cx="9037811" cy="1800200"/>
          </a:xfrm>
        </p:spPr>
        <p:txBody>
          <a:bodyPr>
            <a:normAutofit/>
          </a:bodyPr>
          <a:lstStyle/>
          <a:p>
            <a:r>
              <a:rPr lang="tr-TR" sz="3200" b="1" dirty="0">
                <a:latin typeface="Arial" pitchFamily="34" charset="0"/>
                <a:cs typeface="Arial" pitchFamily="34" charset="0"/>
              </a:rPr>
              <a:t>Çayır Tırtılı </a:t>
            </a:r>
            <a:r>
              <a:rPr lang="tr-TR" sz="32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tr-TR" sz="3200" b="1" dirty="0" smtClean="0">
                <a:latin typeface="Arial" pitchFamily="34" charset="0"/>
                <a:cs typeface="Arial" pitchFamily="34" charset="0"/>
              </a:rPr>
            </a:br>
            <a:r>
              <a:rPr lang="tr-TR" sz="3200" b="1" i="1" dirty="0" err="1" smtClean="0">
                <a:latin typeface="Arial" pitchFamily="34" charset="0"/>
                <a:cs typeface="Arial" pitchFamily="34" charset="0"/>
              </a:rPr>
              <a:t>Loxostege</a:t>
            </a:r>
            <a:r>
              <a:rPr lang="tr-TR" sz="32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3200" b="1" i="1" dirty="0" err="1" smtClean="0">
                <a:latin typeface="Arial" pitchFamily="34" charset="0"/>
                <a:cs typeface="Arial" pitchFamily="34" charset="0"/>
              </a:rPr>
              <a:t>sticticalis</a:t>
            </a:r>
            <a:r>
              <a:rPr lang="tr-TR" sz="3200" b="1" i="1" dirty="0" smtClean="0">
                <a:latin typeface="Arial" pitchFamily="34" charset="0"/>
                <a:cs typeface="Arial" pitchFamily="34" charset="0"/>
              </a:rPr>
              <a:t>(L.)(</a:t>
            </a:r>
            <a:r>
              <a:rPr lang="tr-TR" sz="3200" b="1" i="1" dirty="0" err="1" smtClean="0">
                <a:latin typeface="Arial" pitchFamily="34" charset="0"/>
                <a:cs typeface="Arial" pitchFamily="34" charset="0"/>
              </a:rPr>
              <a:t>Lep</a:t>
            </a:r>
            <a:r>
              <a:rPr lang="tr-TR" sz="3200" b="1" i="1" dirty="0" smtClean="0">
                <a:latin typeface="Arial" pitchFamily="34" charset="0"/>
                <a:cs typeface="Arial" pitchFamily="34" charset="0"/>
              </a:rPr>
              <a:t>.:</a:t>
            </a:r>
            <a:r>
              <a:rPr lang="tr-TR" sz="3200" b="1" i="1" dirty="0" err="1" smtClean="0">
                <a:latin typeface="Arial" pitchFamily="34" charset="0"/>
                <a:cs typeface="Arial" pitchFamily="34" charset="0"/>
              </a:rPr>
              <a:t>pyralidae</a:t>
            </a:r>
            <a:r>
              <a:rPr lang="tr-TR" sz="32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3200" b="1" i="1" dirty="0">
                <a:latin typeface="Arial" pitchFamily="34" charset="0"/>
                <a:cs typeface="Arial" pitchFamily="34" charset="0"/>
              </a:rPr>
              <a:t>) </a:t>
            </a:r>
            <a:r>
              <a:rPr lang="tr-TR" sz="32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3200" b="1" dirty="0" smtClean="0">
                <a:latin typeface="Arial" pitchFamily="34" charset="0"/>
                <a:cs typeface="Arial" pitchFamily="34" charset="0"/>
              </a:rPr>
              <a:t>                                                </a:t>
            </a:r>
            <a:r>
              <a:rPr lang="tr-TR" sz="3200" b="1" dirty="0">
                <a:latin typeface="Arial" pitchFamily="34" charset="0"/>
                <a:cs typeface="Arial" pitchFamily="34" charset="0"/>
              </a:rPr>
              <a:t/>
            </a:r>
            <a:br>
              <a:rPr lang="tr-TR" sz="3200" b="1" dirty="0">
                <a:latin typeface="Arial" pitchFamily="34" charset="0"/>
                <a:cs typeface="Arial" pitchFamily="34" charset="0"/>
              </a:rPr>
            </a:br>
            <a:endParaRPr lang="tr-T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95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-3636912" y="5301208"/>
            <a:ext cx="8229600" cy="114300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71264"/>
            <a:ext cx="9468542" cy="49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  Vücut </a:t>
            </a:r>
            <a:r>
              <a:rPr lang="tr-TR" dirty="0"/>
              <a:t>uzunluğu 10-12 </a:t>
            </a:r>
            <a:r>
              <a:rPr lang="tr-TR" dirty="0" smtClean="0"/>
              <a:t>mm. Kanat  </a:t>
            </a:r>
            <a:r>
              <a:rPr lang="tr-TR" dirty="0"/>
              <a:t>açıklığı </a:t>
            </a:r>
            <a:r>
              <a:rPr lang="tr-TR" dirty="0" smtClean="0"/>
              <a:t>                    19-26 mm.’</a:t>
            </a:r>
            <a:r>
              <a:rPr lang="tr-TR" dirty="0" err="1" smtClean="0"/>
              <a:t>dir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smtClean="0"/>
              <a:t>          Vücut </a:t>
            </a:r>
            <a:r>
              <a:rPr lang="tr-TR" dirty="0"/>
              <a:t>dar ve uzundur</a:t>
            </a:r>
            <a:r>
              <a:rPr lang="tr-TR" dirty="0" smtClean="0"/>
              <a:t>. Abdomenin </a:t>
            </a:r>
            <a:r>
              <a:rPr lang="tr-TR" dirty="0"/>
              <a:t>sonuna </a:t>
            </a:r>
            <a:r>
              <a:rPr lang="tr-TR" dirty="0" smtClean="0"/>
              <a:t>                                                               doğru daralır </a:t>
            </a:r>
            <a:r>
              <a:rPr lang="tr-TR" dirty="0"/>
              <a:t>ve küt olarak </a:t>
            </a:r>
            <a:r>
              <a:rPr lang="tr-TR" dirty="0" smtClean="0"/>
              <a:t>sonlanır</a:t>
            </a:r>
            <a:r>
              <a:rPr lang="tr-TR" dirty="0"/>
              <a:t>.  </a:t>
            </a:r>
          </a:p>
          <a:p>
            <a:pPr marL="0" indent="0">
              <a:buNone/>
            </a:pPr>
            <a:r>
              <a:rPr lang="tr-TR" dirty="0" smtClean="0"/>
              <a:t>           Ön kanatlar </a:t>
            </a:r>
            <a:r>
              <a:rPr lang="tr-TR" dirty="0"/>
              <a:t>üzerinde </a:t>
            </a:r>
            <a:r>
              <a:rPr lang="tr-TR" dirty="0" smtClean="0"/>
              <a:t>orta </a:t>
            </a:r>
            <a:r>
              <a:rPr lang="tr-TR" dirty="0" err="1"/>
              <a:t>apicalde</a:t>
            </a:r>
            <a:r>
              <a:rPr lang="tr-TR" dirty="0"/>
              <a:t> </a:t>
            </a:r>
            <a:r>
              <a:rPr lang="tr-TR" dirty="0" smtClean="0"/>
              <a:t>veya </a:t>
            </a:r>
          </a:p>
          <a:p>
            <a:pPr marL="0" indent="0">
              <a:buNone/>
            </a:pPr>
            <a:r>
              <a:rPr lang="tr-TR" dirty="0" err="1" smtClean="0"/>
              <a:t>apico-costal</a:t>
            </a:r>
            <a:r>
              <a:rPr lang="tr-TR" dirty="0" smtClean="0"/>
              <a:t> köşe Beyaz veya sarımtırak lekeler bulunur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smtClean="0"/>
              <a:t>     Vücut ve kanatlar  </a:t>
            </a:r>
          </a:p>
          <a:p>
            <a:pPr marL="0" indent="0">
              <a:buNone/>
            </a:pPr>
            <a:r>
              <a:rPr lang="tr-TR" dirty="0" smtClean="0"/>
              <a:t>açık kahverengidir.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3076" name="Picture 4" descr="F:\selçuk tarla zarrlıları\Yeni klasör\lxs st slyt\JV4949-300 os 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3356992"/>
            <a:ext cx="5652120" cy="35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3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-315416"/>
            <a:ext cx="9085704" cy="452596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Antenler </a:t>
            </a:r>
            <a:r>
              <a:rPr lang="tr-TR" dirty="0"/>
              <a:t>iplik şeklinde ve uzundur. </a:t>
            </a:r>
          </a:p>
          <a:p>
            <a:pPr marL="0" indent="0">
              <a:buNone/>
            </a:pPr>
            <a:r>
              <a:rPr lang="tr-TR" dirty="0" smtClean="0"/>
              <a:t>    Ön </a:t>
            </a:r>
            <a:r>
              <a:rPr lang="tr-TR" dirty="0"/>
              <a:t>kanatların </a:t>
            </a:r>
            <a:r>
              <a:rPr lang="tr-TR" dirty="0" err="1"/>
              <a:t>apicali</a:t>
            </a:r>
            <a:r>
              <a:rPr lang="tr-TR" dirty="0"/>
              <a:t> ve ana kısımları saçaklıdır. </a:t>
            </a:r>
          </a:p>
          <a:p>
            <a:pPr marL="0" indent="0">
              <a:buNone/>
            </a:pPr>
            <a:r>
              <a:rPr lang="tr-TR" dirty="0" smtClean="0"/>
              <a:t>    İstirahat  </a:t>
            </a:r>
            <a:r>
              <a:rPr lang="tr-TR" dirty="0"/>
              <a:t>halinde  kanat dişilerde abdomeni </a:t>
            </a:r>
            <a:r>
              <a:rPr lang="tr-TR" dirty="0" smtClean="0"/>
              <a:t>kaplar.</a:t>
            </a:r>
          </a:p>
          <a:p>
            <a:pPr marL="0" indent="0">
              <a:buNone/>
            </a:pPr>
            <a:r>
              <a:rPr lang="tr-TR" dirty="0" smtClean="0"/>
              <a:t>Erkeklerde </a:t>
            </a:r>
            <a:r>
              <a:rPr lang="tr-TR" dirty="0"/>
              <a:t>ise abdomen görülebilir.</a:t>
            </a:r>
          </a:p>
          <a:p>
            <a:endParaRPr lang="tr-T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07111" y="2807804"/>
            <a:ext cx="4176465" cy="392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34659"/>
            <a:ext cx="4536504" cy="43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24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-612576" y="2537185"/>
            <a:ext cx="8229600" cy="114300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296" y="332656"/>
            <a:ext cx="895702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	Yeni </a:t>
            </a:r>
            <a:r>
              <a:rPr lang="tr-TR" dirty="0"/>
              <a:t>konulmuş yumurtalar şeffaf olmasına rağmen zamanla portakal sarısı rengini alır. </a:t>
            </a:r>
          </a:p>
          <a:p>
            <a:pPr marL="0" indent="0">
              <a:buNone/>
            </a:pPr>
            <a:r>
              <a:rPr lang="tr-TR" dirty="0" smtClean="0"/>
              <a:t>	Embriyonun  </a:t>
            </a:r>
            <a:r>
              <a:rPr lang="tr-TR" dirty="0"/>
              <a:t>olgunlaşmasıyla  gri renk alır. </a:t>
            </a:r>
          </a:p>
          <a:p>
            <a:pPr marL="0" indent="0">
              <a:buNone/>
            </a:pPr>
            <a:r>
              <a:rPr lang="tr-TR" dirty="0" smtClean="0"/>
              <a:t>	Yumurtalar 2`li </a:t>
            </a:r>
            <a:r>
              <a:rPr lang="tr-TR" dirty="0"/>
              <a:t>veya </a:t>
            </a:r>
            <a:r>
              <a:rPr lang="tr-TR" dirty="0" smtClean="0"/>
              <a:t>20`li gruplar halinde bırakırlar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smtClean="0"/>
              <a:t>	Yumurtalar 0,8-1mm. </a:t>
            </a:r>
            <a:r>
              <a:rPr lang="tr-TR" dirty="0"/>
              <a:t>uzunluğundadır.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2050" name="Picture 2" descr="F:\selçuk tarla zarrlıları\Yeni klasör\lxs st slyt\13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158" y="2875449"/>
            <a:ext cx="3212976" cy="475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8278"/>
            <a:ext cx="9036496" cy="4525963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  Birinci </a:t>
            </a:r>
            <a:r>
              <a:rPr lang="tr-TR" dirty="0"/>
              <a:t>dönem larvalar boyu </a:t>
            </a:r>
            <a:r>
              <a:rPr lang="tr-TR" dirty="0" smtClean="0"/>
              <a:t>1,5-2,5 mm. son </a:t>
            </a:r>
            <a:r>
              <a:rPr lang="tr-TR" dirty="0"/>
              <a:t>dönem larvaları ise 18-25 </a:t>
            </a:r>
            <a:r>
              <a:rPr lang="tr-TR" dirty="0" smtClean="0"/>
              <a:t>mm.’</a:t>
            </a:r>
            <a:r>
              <a:rPr lang="tr-TR" dirty="0" err="1" smtClean="0"/>
              <a:t>dir</a:t>
            </a:r>
            <a:r>
              <a:rPr lang="tr-TR" dirty="0"/>
              <a:t>.  </a:t>
            </a:r>
          </a:p>
          <a:p>
            <a:pPr marL="0" indent="0">
              <a:buNone/>
            </a:pPr>
            <a:r>
              <a:rPr lang="tr-TR" dirty="0" smtClean="0"/>
              <a:t>        Olgun </a:t>
            </a:r>
            <a:r>
              <a:rPr lang="tr-TR" dirty="0"/>
              <a:t>tırtıllar siyah yeşil renkte, </a:t>
            </a:r>
            <a:r>
              <a:rPr lang="tr-TR" dirty="0" err="1"/>
              <a:t>dorsal</a:t>
            </a:r>
            <a:r>
              <a:rPr lang="tr-TR" dirty="0"/>
              <a:t> kısımda ve </a:t>
            </a:r>
            <a:r>
              <a:rPr lang="tr-TR" dirty="0" err="1"/>
              <a:t>lateralde</a:t>
            </a:r>
            <a:r>
              <a:rPr lang="tr-TR" dirty="0"/>
              <a:t> boydan boya uzanan açık veya koyu renkte çizgi bulunur. 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098" name="Picture 2" descr="F:\selçuk tarla zarrlıları\Yeni klasör\lxs st slyt\pyr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5141913"/>
            <a:ext cx="244475" cy="22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576" y="1954213"/>
            <a:ext cx="2524125" cy="295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95" y="2636910"/>
            <a:ext cx="6269005" cy="4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31551" y="3373102"/>
            <a:ext cx="4167534" cy="269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0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0" y="2890392"/>
            <a:ext cx="9144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3200" b="1" dirty="0"/>
              <a:t>MISIR KURDU</a:t>
            </a:r>
            <a:endParaRPr lang="tr-TR" sz="3200" dirty="0"/>
          </a:p>
          <a:p>
            <a:pPr algn="ctr"/>
            <a:r>
              <a:rPr lang="tr-TR" sz="3200" b="1" i="1" dirty="0" smtClean="0"/>
              <a:t> </a:t>
            </a:r>
            <a:r>
              <a:rPr lang="tr-TR" sz="3200" b="1" i="1" dirty="0" err="1"/>
              <a:t>Ostrinia</a:t>
            </a:r>
            <a:r>
              <a:rPr lang="tr-TR" sz="3200" b="1" i="1" dirty="0"/>
              <a:t> </a:t>
            </a:r>
            <a:r>
              <a:rPr lang="tr-TR" sz="3200" b="1" i="1" dirty="0" err="1" smtClean="0"/>
              <a:t>nubilalis</a:t>
            </a:r>
            <a:r>
              <a:rPr lang="tr-TR" sz="3200" b="1" i="1" dirty="0" smtClean="0"/>
              <a:t>( </a:t>
            </a:r>
            <a:r>
              <a:rPr lang="tr-TR" sz="3200" b="1" i="1" dirty="0" err="1"/>
              <a:t>Hbn</a:t>
            </a:r>
            <a:r>
              <a:rPr lang="tr-TR" sz="3200" b="1" i="1" dirty="0" smtClean="0"/>
              <a:t>.)( </a:t>
            </a:r>
            <a:r>
              <a:rPr lang="tr-TR" sz="3200" b="1" i="1" dirty="0" err="1"/>
              <a:t>Lep</a:t>
            </a:r>
            <a:r>
              <a:rPr lang="tr-TR" sz="3200" b="1" i="1" dirty="0"/>
              <a:t>.: </a:t>
            </a:r>
            <a:r>
              <a:rPr lang="tr-TR" sz="3200" b="1" i="1" dirty="0" err="1"/>
              <a:t>Pyralidae</a:t>
            </a:r>
            <a:r>
              <a:rPr lang="tr-TR" sz="3200" b="1" i="1" dirty="0"/>
              <a:t>)</a:t>
            </a:r>
          </a:p>
        </p:txBody>
      </p:sp>
      <p:pic>
        <p:nvPicPr>
          <p:cNvPr id="5123" name="Picture 5" descr="MI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5676"/>
            <a:ext cx="7086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3" descr="piralidem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4800"/>
            <a:ext cx="7086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2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51125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     Krizalit 8-13 mm. </a:t>
            </a:r>
            <a:r>
              <a:rPr lang="tr-TR" dirty="0"/>
              <a:t>boyunda </a:t>
            </a:r>
            <a:r>
              <a:rPr lang="tr-TR" dirty="0" smtClean="0"/>
              <a:t>3-4 mm. </a:t>
            </a:r>
            <a:r>
              <a:rPr lang="tr-TR" dirty="0"/>
              <a:t>eninde silindirik bir </a:t>
            </a:r>
            <a:r>
              <a:rPr lang="tr-TR" dirty="0" err="1"/>
              <a:t>kokon</a:t>
            </a:r>
            <a:r>
              <a:rPr lang="tr-TR" dirty="0"/>
              <a:t> içindedir. Toprakta bulunurlar. </a:t>
            </a:r>
          </a:p>
          <a:p>
            <a:pPr marL="0" indent="0">
              <a:buNone/>
            </a:pPr>
            <a:r>
              <a:rPr lang="tr-TR" dirty="0" smtClean="0"/>
              <a:t>         Kışı </a:t>
            </a:r>
            <a:r>
              <a:rPr lang="tr-TR" dirty="0" err="1"/>
              <a:t>kokon</a:t>
            </a:r>
            <a:r>
              <a:rPr lang="tr-TR" dirty="0"/>
              <a:t> içinde tırtıl olarak geçirirler. </a:t>
            </a:r>
          </a:p>
          <a:p>
            <a:pPr marL="0" indent="0">
              <a:buNone/>
            </a:pPr>
            <a:r>
              <a:rPr lang="tr-TR" dirty="0" smtClean="0"/>
              <a:t>         İlkbahar </a:t>
            </a:r>
            <a:r>
              <a:rPr lang="tr-TR" dirty="0"/>
              <a:t>sonunda krizalit olurlar. Bu süre 14-18 gündür. </a:t>
            </a:r>
          </a:p>
          <a:p>
            <a:pPr marL="0" indent="0">
              <a:buNone/>
            </a:pPr>
            <a:r>
              <a:rPr lang="tr-TR" dirty="0" smtClean="0"/>
              <a:t>         İlk </a:t>
            </a:r>
            <a:r>
              <a:rPr lang="tr-TR" dirty="0"/>
              <a:t>erginler nisan ayında </a:t>
            </a:r>
            <a:r>
              <a:rPr lang="tr-TR" dirty="0" err="1"/>
              <a:t>nocturnal</a:t>
            </a:r>
            <a:r>
              <a:rPr lang="tr-TR" dirty="0"/>
              <a:t> bir davranış gösterirler. </a:t>
            </a:r>
          </a:p>
          <a:p>
            <a:pPr marL="0" indent="0">
              <a:buNone/>
            </a:pPr>
            <a:r>
              <a:rPr lang="tr-TR" dirty="0" smtClean="0"/>
              <a:t>         Polen </a:t>
            </a:r>
            <a:r>
              <a:rPr lang="tr-TR" dirty="0"/>
              <a:t>tozu ve nektar ile beslenirler. </a:t>
            </a:r>
          </a:p>
          <a:p>
            <a:pPr marL="0" indent="0">
              <a:buNone/>
            </a:pPr>
            <a:r>
              <a:rPr lang="tr-TR" dirty="0" smtClean="0"/>
              <a:t>         Erginleri </a:t>
            </a:r>
            <a:r>
              <a:rPr lang="tr-TR" dirty="0"/>
              <a:t>iki hafta yaşar.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11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3" y="116632"/>
            <a:ext cx="8712968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Dişileri </a:t>
            </a:r>
            <a:r>
              <a:rPr lang="tr-TR" dirty="0"/>
              <a:t>100-400 yumurta bırakırlar</a:t>
            </a:r>
            <a:r>
              <a:rPr lang="tr-TR" dirty="0" smtClean="0"/>
              <a:t>. </a:t>
            </a:r>
          </a:p>
          <a:p>
            <a:pPr marL="0" indent="0">
              <a:buNone/>
            </a:pPr>
            <a:r>
              <a:rPr lang="tr-TR" dirty="0" smtClean="0"/>
              <a:t>	Yumurtalar öncelikle Kazayağı ,  </a:t>
            </a:r>
            <a:r>
              <a:rPr lang="tr-TR" dirty="0" err="1" smtClean="0"/>
              <a:t>Atriplex</a:t>
            </a:r>
            <a:r>
              <a:rPr lang="tr-TR" dirty="0" smtClean="0"/>
              <a:t> vb.   yabancı ot yapraklarının alt yüzeyine yapıştırırlar. 	Kuluçka </a:t>
            </a:r>
            <a:r>
              <a:rPr lang="tr-TR" dirty="0"/>
              <a:t>süresi  1-2 gün ile 1-2 hafta sürebilir.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1.veya </a:t>
            </a:r>
            <a:r>
              <a:rPr lang="tr-TR" dirty="0"/>
              <a:t>2. </a:t>
            </a:r>
            <a:r>
              <a:rPr lang="tr-TR" dirty="0" smtClean="0"/>
              <a:t>gömlek </a:t>
            </a:r>
            <a:r>
              <a:rPr lang="tr-TR" dirty="0"/>
              <a:t>değiştirmeden sonra kültür bitkisine </a:t>
            </a:r>
            <a:r>
              <a:rPr lang="tr-TR" dirty="0" smtClean="0"/>
              <a:t>geçerler.</a:t>
            </a:r>
          </a:p>
          <a:p>
            <a:pPr marL="0" indent="0">
              <a:buNone/>
            </a:pPr>
            <a:r>
              <a:rPr lang="tr-TR" dirty="0" smtClean="0"/>
              <a:t>	Ayçiçeği</a:t>
            </a:r>
            <a:r>
              <a:rPr lang="tr-TR" dirty="0"/>
              <a:t>, şeker pancarı gibi bitkilerde yaprakları oburca </a:t>
            </a:r>
            <a:r>
              <a:rPr lang="tr-TR" dirty="0" smtClean="0"/>
              <a:t>yerler.</a:t>
            </a:r>
          </a:p>
          <a:p>
            <a:pPr marL="0" indent="0">
              <a:buNone/>
            </a:pPr>
            <a:r>
              <a:rPr lang="tr-TR" dirty="0" smtClean="0"/>
              <a:t>	Popülasyonun yuğun olduğu dönemlerde tüm yeşil alanlara saldırırlar. </a:t>
            </a:r>
          </a:p>
          <a:p>
            <a:pPr lvl="1">
              <a:buFont typeface="Wingdings" pitchFamily="2" charset="2"/>
              <a:buChar char="Ø"/>
            </a:pP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5974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484784"/>
            <a:ext cx="91440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2-4 </a:t>
            </a:r>
            <a:r>
              <a:rPr lang="tr-TR" dirty="0"/>
              <a:t>haftada krizalit </a:t>
            </a:r>
            <a:r>
              <a:rPr lang="tr-TR" dirty="0" smtClean="0"/>
              <a:t>olarak toprakta </a:t>
            </a:r>
            <a:r>
              <a:rPr lang="tr-TR" dirty="0"/>
              <a:t>kaldıktan sonra kelebekler çıkar. </a:t>
            </a:r>
          </a:p>
          <a:p>
            <a:pPr marL="0" indent="0">
              <a:buNone/>
            </a:pPr>
            <a:r>
              <a:rPr lang="tr-TR" dirty="0" smtClean="0"/>
              <a:t>        Yıl </a:t>
            </a:r>
            <a:r>
              <a:rPr lang="tr-TR" dirty="0"/>
              <a:t>da 2-5 döl verirler.  </a:t>
            </a:r>
          </a:p>
          <a:p>
            <a:pPr marL="0" indent="0">
              <a:buNone/>
            </a:pPr>
            <a:r>
              <a:rPr lang="tr-TR" dirty="0" smtClean="0"/>
              <a:t>        150’den </a:t>
            </a:r>
            <a:r>
              <a:rPr lang="tr-TR" dirty="0"/>
              <a:t>fazla bitkide zararlıdırlar. </a:t>
            </a:r>
          </a:p>
          <a:p>
            <a:pPr marL="0" indent="0">
              <a:buNone/>
            </a:pPr>
            <a:r>
              <a:rPr lang="tr-TR" dirty="0" smtClean="0"/>
              <a:t>        Yaprak </a:t>
            </a:r>
            <a:r>
              <a:rPr lang="tr-TR" dirty="0"/>
              <a:t>tomurcuk ve çiçek yaprakları larvalar tarafından yenir. </a:t>
            </a:r>
          </a:p>
          <a:p>
            <a:pPr marL="0" indent="0">
              <a:buNone/>
            </a:pPr>
            <a:r>
              <a:rPr lang="tr-TR" dirty="0" smtClean="0"/>
              <a:t>        Zararlı </a:t>
            </a:r>
            <a:r>
              <a:rPr lang="tr-TR" dirty="0"/>
              <a:t>Popülasyonuna her yıl rastlanmaz.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63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29910"/>
            <a:ext cx="9167819" cy="43924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tr-TR" sz="4600" dirty="0" smtClean="0"/>
          </a:p>
          <a:p>
            <a:pPr marL="0" indent="0">
              <a:buNone/>
            </a:pPr>
            <a:r>
              <a:rPr lang="tr-TR" sz="4600" dirty="0" smtClean="0"/>
              <a:t>        Mücadelesinde </a:t>
            </a:r>
            <a:r>
              <a:rPr lang="tr-TR" sz="4600" dirty="0"/>
              <a:t>kültürel önlemler büyük bir yer tutar. </a:t>
            </a:r>
          </a:p>
          <a:p>
            <a:pPr marL="0" indent="0">
              <a:buNone/>
            </a:pPr>
            <a:r>
              <a:rPr lang="tr-TR" sz="4600" dirty="0" smtClean="0"/>
              <a:t>        Son </a:t>
            </a:r>
            <a:r>
              <a:rPr lang="tr-TR" sz="4600" dirty="0"/>
              <a:t>baharda derin toprak işleme </a:t>
            </a:r>
            <a:r>
              <a:rPr lang="tr-TR" sz="4600" dirty="0" err="1"/>
              <a:t>popülasyanu</a:t>
            </a:r>
            <a:r>
              <a:rPr lang="tr-TR" sz="4600" dirty="0"/>
              <a:t> azaltır. </a:t>
            </a:r>
          </a:p>
          <a:p>
            <a:pPr marL="0" indent="0">
              <a:buNone/>
            </a:pPr>
            <a:r>
              <a:rPr lang="tr-TR" sz="4600" dirty="0" smtClean="0"/>
              <a:t>        Toprak </a:t>
            </a:r>
            <a:r>
              <a:rPr lang="tr-TR" sz="4600" dirty="0"/>
              <a:t>üzerindeki larvaları kuşlar yer </a:t>
            </a:r>
            <a:r>
              <a:rPr lang="tr-TR" sz="4600" dirty="0" smtClean="0"/>
              <a:t>veya </a:t>
            </a:r>
            <a:r>
              <a:rPr lang="tr-TR" sz="4600" dirty="0"/>
              <a:t>hava şartlarından dolayı ölürler.</a:t>
            </a:r>
          </a:p>
          <a:p>
            <a:pPr marL="0" indent="0">
              <a:buNone/>
            </a:pPr>
            <a:r>
              <a:rPr lang="tr-TR" sz="4600" dirty="0"/>
              <a:t> </a:t>
            </a:r>
            <a:r>
              <a:rPr lang="tr-TR" sz="4600" dirty="0" smtClean="0"/>
              <a:t>       İlkbaharda </a:t>
            </a:r>
            <a:r>
              <a:rPr lang="tr-TR" sz="4600" dirty="0"/>
              <a:t>yapılacak yabancı ot mücadelesi popülasyonu azaltır. 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78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458" y="620688"/>
            <a:ext cx="9136542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 Şeker </a:t>
            </a:r>
            <a:r>
              <a:rPr lang="tr-TR" dirty="0"/>
              <a:t>pancarı veya ayçiçeğinde 3-5 veya metre karede 20 adet tırtıl olduğunda kimyasal mücadele yapılır.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1.</a:t>
            </a:r>
            <a:r>
              <a:rPr lang="tr-TR" dirty="0"/>
              <a:t> ve </a:t>
            </a:r>
            <a:r>
              <a:rPr lang="tr-TR" dirty="0" smtClean="0"/>
              <a:t> 3</a:t>
            </a:r>
            <a:r>
              <a:rPr lang="tr-TR" dirty="0"/>
              <a:t>. Dönem larvalarına karşı </a:t>
            </a:r>
            <a:r>
              <a:rPr lang="tr-TR" dirty="0" smtClean="0"/>
              <a:t>kimyasal mücadele </a:t>
            </a:r>
            <a:r>
              <a:rPr lang="tr-TR" dirty="0"/>
              <a:t>yapılır. </a:t>
            </a:r>
          </a:p>
          <a:p>
            <a:endParaRPr lang="tr-TR" sz="2400" dirty="0" smtClean="0"/>
          </a:p>
          <a:p>
            <a:pPr marL="0" indent="0" algn="ctr">
              <a:buNone/>
            </a:pPr>
            <a:r>
              <a:rPr lang="tr-TR" sz="2400" u="sng" dirty="0" smtClean="0"/>
              <a:t>Etkili </a:t>
            </a:r>
            <a:r>
              <a:rPr lang="tr-TR" sz="2400" u="sng" dirty="0"/>
              <a:t>madde adı ve oranı     </a:t>
            </a:r>
            <a:r>
              <a:rPr lang="tr-TR" sz="2400" u="sng" dirty="0" smtClean="0"/>
              <a:t>   </a:t>
            </a:r>
            <a:r>
              <a:rPr lang="tr-TR" sz="2400" u="sng" dirty="0" err="1" smtClean="0"/>
              <a:t>Formülasyon</a:t>
            </a:r>
            <a:r>
              <a:rPr lang="tr-TR" sz="2400" u="sng" dirty="0" smtClean="0"/>
              <a:t>            Dozu/100 litre suya</a:t>
            </a:r>
          </a:p>
          <a:p>
            <a:pPr marL="0" indent="0">
              <a:buNone/>
            </a:pPr>
            <a:r>
              <a:rPr lang="tr-TR" sz="2400" dirty="0" smtClean="0"/>
              <a:t>     </a:t>
            </a:r>
            <a:r>
              <a:rPr lang="tr-TR" sz="2400" dirty="0" err="1" smtClean="0"/>
              <a:t>Deltametherin</a:t>
            </a:r>
            <a:r>
              <a:rPr lang="tr-TR" sz="2400" dirty="0" smtClean="0"/>
              <a:t>, 25g/l                    E.C                              25ml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59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selçuk tarla zarrlıları\ant cata slyt\mp_antigastra_catalaunalis_4_130906_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3" y="-5136"/>
            <a:ext cx="9110080" cy="68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-21159" y="116632"/>
            <a:ext cx="8841631" cy="1440160"/>
          </a:xfrm>
        </p:spPr>
        <p:txBody>
          <a:bodyPr>
            <a:noAutofit/>
          </a:bodyPr>
          <a:lstStyle/>
          <a:p>
            <a:r>
              <a:rPr lang="tr-TR" sz="3200" b="1" i="1" dirty="0" smtClean="0"/>
              <a:t/>
            </a:r>
            <a:br>
              <a:rPr lang="tr-TR" sz="3200" b="1" i="1" dirty="0" smtClean="0"/>
            </a:br>
            <a:r>
              <a:rPr lang="tr-TR" sz="3200" b="1" i="1" dirty="0"/>
              <a:t/>
            </a:r>
            <a:br>
              <a:rPr lang="tr-TR" sz="3200" b="1" i="1" dirty="0"/>
            </a:br>
            <a:r>
              <a:rPr lang="tr-TR" sz="3200" b="1" i="1" dirty="0" smtClean="0"/>
              <a:t>Susam Güvesi</a:t>
            </a:r>
            <a:r>
              <a:rPr lang="tr-TR" sz="4800" b="1" i="1" dirty="0"/>
              <a:t/>
            </a:r>
            <a:br>
              <a:rPr lang="tr-TR" sz="4800" b="1" i="1" dirty="0"/>
            </a:br>
            <a:r>
              <a:rPr lang="tr-TR" sz="3200" b="1" i="1" dirty="0" err="1" smtClean="0"/>
              <a:t>Antigastra</a:t>
            </a:r>
            <a:r>
              <a:rPr lang="tr-TR" sz="3200" b="1" i="1" dirty="0" smtClean="0"/>
              <a:t>  </a:t>
            </a:r>
            <a:r>
              <a:rPr lang="tr-TR" sz="3200" b="1" i="1" dirty="0" err="1"/>
              <a:t>catalaunalis</a:t>
            </a:r>
            <a:r>
              <a:rPr lang="tr-TR" sz="3200" b="1" i="1" dirty="0"/>
              <a:t> (</a:t>
            </a:r>
            <a:r>
              <a:rPr lang="tr-TR" sz="3200" b="1" i="1" dirty="0" err="1" smtClean="0"/>
              <a:t>Dup</a:t>
            </a:r>
            <a:r>
              <a:rPr lang="tr-TR" sz="3200" b="1" i="1" dirty="0" smtClean="0"/>
              <a:t>.)(</a:t>
            </a:r>
            <a:r>
              <a:rPr lang="tr-TR" sz="3200" b="1" i="1" dirty="0" err="1" smtClean="0"/>
              <a:t>Lep</a:t>
            </a:r>
            <a:r>
              <a:rPr lang="tr-TR" sz="3200" b="1" i="1" dirty="0" smtClean="0"/>
              <a:t>,:</a:t>
            </a:r>
            <a:r>
              <a:rPr lang="tr-TR" sz="3200" b="1" i="1" dirty="0" err="1" smtClean="0"/>
              <a:t>pyralidae</a:t>
            </a:r>
            <a:r>
              <a:rPr lang="tr-TR" sz="3200" b="1" i="1" dirty="0" smtClean="0"/>
              <a:t>) </a:t>
            </a:r>
            <a:br>
              <a:rPr lang="tr-TR" sz="3200" b="1" i="1" dirty="0" smtClean="0"/>
            </a:br>
            <a:endParaRPr lang="tr-TR" sz="4800" b="1" i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42" name="Picture 2" descr="C:\Users\zda\Pictures\aaaantigastracatalaunal (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24942"/>
            <a:ext cx="5900602" cy="19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203848" y="1484784"/>
            <a:ext cx="2808312" cy="504056"/>
          </a:xfrm>
        </p:spPr>
        <p:txBody>
          <a:bodyPr>
            <a:normAutofit/>
          </a:bodyPr>
          <a:lstStyle/>
          <a:p>
            <a:endParaRPr lang="tr-TR" sz="11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252520" cy="6237312"/>
          </a:xfrm>
        </p:spPr>
        <p:txBody>
          <a:bodyPr>
            <a:normAutofit fontScale="85000" lnSpcReduction="20000"/>
          </a:bodyPr>
          <a:lstStyle/>
          <a:p>
            <a:pPr algn="l"/>
            <a:endParaRPr lang="tr-TR" dirty="0" smtClean="0">
              <a:solidFill>
                <a:schemeClr val="tx1"/>
              </a:solidFill>
            </a:endParaRPr>
          </a:p>
          <a:p>
            <a:pPr algn="l"/>
            <a:r>
              <a:rPr lang="tr-TR" dirty="0" smtClean="0">
                <a:solidFill>
                  <a:schemeClr val="tx1"/>
                </a:solidFill>
              </a:rPr>
              <a:t>        </a:t>
            </a:r>
            <a:r>
              <a:rPr lang="tr-TR" sz="3800" dirty="0" smtClean="0">
                <a:solidFill>
                  <a:schemeClr val="tx1"/>
                </a:solidFill>
              </a:rPr>
              <a:t>Ergin </a:t>
            </a:r>
            <a:r>
              <a:rPr lang="tr-TR" sz="3800" dirty="0">
                <a:solidFill>
                  <a:schemeClr val="tx1"/>
                </a:solidFill>
              </a:rPr>
              <a:t>vücut uzunluğu 7-8 </a:t>
            </a:r>
            <a:r>
              <a:rPr lang="tr-TR" sz="3800" dirty="0" smtClean="0">
                <a:solidFill>
                  <a:schemeClr val="tx1"/>
                </a:solidFill>
              </a:rPr>
              <a:t>mm.`</a:t>
            </a:r>
            <a:r>
              <a:rPr lang="tr-TR" sz="3800" dirty="0" err="1" smtClean="0">
                <a:solidFill>
                  <a:schemeClr val="tx1"/>
                </a:solidFill>
              </a:rPr>
              <a:t>dir</a:t>
            </a:r>
            <a:r>
              <a:rPr lang="tr-TR" sz="38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       Kanat </a:t>
            </a:r>
            <a:r>
              <a:rPr lang="tr-TR" sz="3800" dirty="0">
                <a:solidFill>
                  <a:schemeClr val="tx1"/>
                </a:solidFill>
              </a:rPr>
              <a:t>açıklığı ise 18-20 </a:t>
            </a:r>
            <a:r>
              <a:rPr lang="tr-TR" sz="3800" dirty="0" err="1" smtClean="0">
                <a:solidFill>
                  <a:schemeClr val="tx1"/>
                </a:solidFill>
              </a:rPr>
              <a:t>mm.dir</a:t>
            </a:r>
            <a:r>
              <a:rPr lang="tr-TR" sz="3800" dirty="0" smtClean="0">
                <a:solidFill>
                  <a:schemeClr val="tx1"/>
                </a:solidFill>
              </a:rPr>
              <a:t>. Erkekleri </a:t>
            </a:r>
            <a:r>
              <a:rPr lang="tr-TR" sz="3800" dirty="0">
                <a:solidFill>
                  <a:schemeClr val="tx1"/>
                </a:solidFill>
              </a:rPr>
              <a:t>dişilerden daha küçük yapılıdır.</a:t>
            </a: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       Vücut </a:t>
            </a:r>
            <a:r>
              <a:rPr lang="tr-TR" sz="3800" dirty="0">
                <a:solidFill>
                  <a:schemeClr val="tx1"/>
                </a:solidFill>
              </a:rPr>
              <a:t>ve kanatlar </a:t>
            </a:r>
            <a:r>
              <a:rPr lang="tr-TR" sz="3800" dirty="0" err="1">
                <a:solidFill>
                  <a:schemeClr val="tx1"/>
                </a:solidFill>
              </a:rPr>
              <a:t>sarmısı</a:t>
            </a:r>
            <a:r>
              <a:rPr lang="tr-TR" sz="3800" dirty="0">
                <a:solidFill>
                  <a:schemeClr val="tx1"/>
                </a:solidFill>
              </a:rPr>
              <a:t> </a:t>
            </a:r>
            <a:r>
              <a:rPr lang="tr-TR" sz="3800" dirty="0" smtClean="0">
                <a:solidFill>
                  <a:schemeClr val="tx1"/>
                </a:solidFill>
              </a:rPr>
              <a:t>kahverengi ,kanatların </a:t>
            </a:r>
            <a:r>
              <a:rPr lang="tr-TR" sz="3800" dirty="0">
                <a:solidFill>
                  <a:schemeClr val="tx1"/>
                </a:solidFill>
              </a:rPr>
              <a:t>ön ve yan kenarları kırmızı renkte kenarları ise beyaz renktedir.</a:t>
            </a: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       Arka </a:t>
            </a:r>
            <a:r>
              <a:rPr lang="tr-TR" sz="3800" dirty="0">
                <a:solidFill>
                  <a:schemeClr val="tx1"/>
                </a:solidFill>
              </a:rPr>
              <a:t>kanatlar yeşil-sarı </a:t>
            </a:r>
            <a:endParaRPr lang="tr-TR" sz="3800" dirty="0" smtClean="0">
              <a:solidFill>
                <a:schemeClr val="tx1"/>
              </a:solidFill>
            </a:endParaRP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kenarları </a:t>
            </a:r>
            <a:r>
              <a:rPr lang="tr-TR" sz="3800" dirty="0">
                <a:solidFill>
                  <a:schemeClr val="tx1"/>
                </a:solidFill>
              </a:rPr>
              <a:t>ise kızılımsıdır. </a:t>
            </a: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       Bacaklar gri  </a:t>
            </a:r>
            <a:r>
              <a:rPr lang="tr-TR" sz="3800" dirty="0">
                <a:solidFill>
                  <a:schemeClr val="tx1"/>
                </a:solidFill>
              </a:rPr>
              <a:t>renkte</a:t>
            </a:r>
          </a:p>
          <a:p>
            <a:pPr algn="l"/>
            <a:r>
              <a:rPr lang="tr-TR" sz="3800" dirty="0">
                <a:solidFill>
                  <a:schemeClr val="tx1"/>
                </a:solidFill>
              </a:rPr>
              <a:t> </a:t>
            </a:r>
            <a:r>
              <a:rPr lang="tr-TR" sz="3800" dirty="0" smtClean="0">
                <a:solidFill>
                  <a:schemeClr val="tx1"/>
                </a:solidFill>
              </a:rPr>
              <a:t>      Anten </a:t>
            </a:r>
            <a:r>
              <a:rPr lang="tr-TR" sz="3800" dirty="0">
                <a:solidFill>
                  <a:schemeClr val="tx1"/>
                </a:solidFill>
              </a:rPr>
              <a:t>ve bacaklar </a:t>
            </a:r>
            <a:endParaRPr lang="tr-TR" sz="3800" dirty="0" smtClean="0">
              <a:solidFill>
                <a:schemeClr val="tx1"/>
              </a:solidFill>
            </a:endParaRPr>
          </a:p>
          <a:p>
            <a:pPr algn="l"/>
            <a:r>
              <a:rPr lang="tr-TR" sz="3800" dirty="0" smtClean="0">
                <a:solidFill>
                  <a:schemeClr val="tx1"/>
                </a:solidFill>
              </a:rPr>
              <a:t>uzundur</a:t>
            </a:r>
            <a:r>
              <a:rPr lang="tr-TR" sz="38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tr-TR" dirty="0"/>
              <a:t> </a:t>
            </a:r>
          </a:p>
        </p:txBody>
      </p:sp>
      <p:pic>
        <p:nvPicPr>
          <p:cNvPr id="1028" name="Picture 4" descr="F:\selçuk tarla zarrlıları\Yeni klasör\3673613120_e77044092d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202708" cy="373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da\Pictures\aaaantigastracatalaunal (9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6740" y="2798026"/>
            <a:ext cx="4025563" cy="40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1522512" cy="364902"/>
          </a:xfrm>
        </p:spPr>
        <p:txBody>
          <a:bodyPr>
            <a:normAutofit/>
          </a:bodyPr>
          <a:lstStyle/>
          <a:p>
            <a:endParaRPr lang="tr-TR" sz="1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5" y="116632"/>
            <a:ext cx="9053759" cy="3548596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      Yeni </a:t>
            </a:r>
            <a:r>
              <a:rPr lang="tr-TR" dirty="0"/>
              <a:t>bırakılan yumurtalar açık  yeşil </a:t>
            </a:r>
            <a:r>
              <a:rPr lang="tr-TR" dirty="0" smtClean="0"/>
              <a:t>,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 oval </a:t>
            </a:r>
            <a:r>
              <a:rPr lang="tr-TR" dirty="0"/>
              <a:t>0,4-0,5mm uzunlukta ve </a:t>
            </a:r>
            <a:r>
              <a:rPr lang="tr-TR" dirty="0" smtClean="0"/>
              <a:t>0,25mm.`dir.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          Olgun </a:t>
            </a:r>
            <a:r>
              <a:rPr lang="tr-TR" dirty="0"/>
              <a:t>tırtılların uzunluğu  11-13 </a:t>
            </a:r>
            <a:r>
              <a:rPr lang="tr-TR" dirty="0" smtClean="0"/>
              <a:t>mm.`</a:t>
            </a:r>
            <a:r>
              <a:rPr lang="tr-TR" dirty="0" err="1" smtClean="0"/>
              <a:t>dir</a:t>
            </a:r>
            <a:r>
              <a:rPr lang="tr-TR" dirty="0" smtClean="0"/>
              <a:t>.  </a:t>
            </a:r>
            <a:endParaRPr lang="tr-TR" dirty="0"/>
          </a:p>
        </p:txBody>
      </p:sp>
      <p:pic>
        <p:nvPicPr>
          <p:cNvPr id="2050" name="Picture 2" descr="F:\selçuk tarla zarrlıları\Yeni klasör\aaaantigastracatalau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71" y="3199935"/>
            <a:ext cx="3985123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91556"/>
            <a:ext cx="5366130" cy="423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8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99903"/>
            <a:ext cx="4499993" cy="3413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423666"/>
            <a:ext cx="4499993" cy="2801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44008" y="3473"/>
            <a:ext cx="2242592" cy="346050"/>
          </a:xfrm>
        </p:spPr>
        <p:txBody>
          <a:bodyPr>
            <a:normAutofit/>
          </a:bodyPr>
          <a:lstStyle/>
          <a:p>
            <a:endParaRPr lang="tr-TR" sz="11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1"/>
            <a:ext cx="9252521" cy="29249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smtClean="0"/>
              <a:t>        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 Baş  </a:t>
            </a:r>
            <a:r>
              <a:rPr lang="tr-TR" dirty="0"/>
              <a:t>siyah, vücut yeşildir. Vücudu meydana getiren her  </a:t>
            </a:r>
            <a:r>
              <a:rPr lang="tr-TR" dirty="0" err="1"/>
              <a:t>segmentte</a:t>
            </a:r>
            <a:r>
              <a:rPr lang="tr-TR" dirty="0"/>
              <a:t>, </a:t>
            </a:r>
            <a:r>
              <a:rPr lang="tr-TR" dirty="0" err="1"/>
              <a:t>stigmalar</a:t>
            </a:r>
            <a:r>
              <a:rPr lang="tr-TR" dirty="0"/>
              <a:t> arasında bir sıra halinde  4 </a:t>
            </a:r>
            <a:r>
              <a:rPr lang="tr-TR" dirty="0" smtClean="0"/>
              <a:t>adet siyah </a:t>
            </a:r>
            <a:r>
              <a:rPr lang="tr-TR" dirty="0"/>
              <a:t>nokta </a:t>
            </a:r>
            <a:r>
              <a:rPr lang="tr-TR" dirty="0" smtClean="0"/>
              <a:t>vardır. Bunların </a:t>
            </a:r>
          </a:p>
          <a:p>
            <a:pPr marL="0" indent="0">
              <a:buNone/>
            </a:pPr>
            <a:r>
              <a:rPr lang="tr-TR" dirty="0" smtClean="0"/>
              <a:t>altında </a:t>
            </a:r>
            <a:r>
              <a:rPr lang="tr-TR" dirty="0"/>
              <a:t>çok </a:t>
            </a:r>
            <a:r>
              <a:rPr lang="tr-TR" dirty="0" smtClean="0"/>
              <a:t>sayıda </a:t>
            </a:r>
            <a:r>
              <a:rPr lang="tr-TR" dirty="0"/>
              <a:t>küçük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nokta vardır</a:t>
            </a:r>
            <a:r>
              <a:rPr lang="tr-TR" dirty="0"/>
              <a:t>. </a:t>
            </a:r>
          </a:p>
          <a:p>
            <a:endParaRPr lang="tr-TR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8940"/>
            <a:ext cx="4754563" cy="357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4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322712" cy="418058"/>
          </a:xfrm>
        </p:spPr>
        <p:txBody>
          <a:bodyPr>
            <a:normAutofit/>
          </a:bodyPr>
          <a:lstStyle/>
          <a:p>
            <a:endParaRPr lang="tr-TR" sz="9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105" y="229915"/>
            <a:ext cx="9070776" cy="4525963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    Krizalit </a:t>
            </a:r>
            <a:r>
              <a:rPr lang="tr-TR" dirty="0"/>
              <a:t>ise 10 </a:t>
            </a:r>
            <a:r>
              <a:rPr lang="tr-TR" dirty="0" smtClean="0"/>
              <a:t>mm. </a:t>
            </a:r>
            <a:r>
              <a:rPr lang="tr-TR" dirty="0"/>
              <a:t>uzunluğunda yeşilimsi pembe renkte </a:t>
            </a:r>
            <a:r>
              <a:rPr lang="tr-TR" dirty="0" err="1"/>
              <a:t>posterior</a:t>
            </a:r>
            <a:r>
              <a:rPr lang="tr-TR" dirty="0"/>
              <a:t> sona doğru incelmiştir. </a:t>
            </a:r>
          </a:p>
          <a:p>
            <a:pPr marL="0" indent="0">
              <a:buNone/>
            </a:pPr>
            <a:r>
              <a:rPr lang="tr-TR" dirty="0" smtClean="0"/>
              <a:t>	Çoğunlukla </a:t>
            </a:r>
            <a:r>
              <a:rPr lang="tr-TR" dirty="0"/>
              <a:t>ipeksi gevşek bir </a:t>
            </a:r>
            <a:endParaRPr lang="tr-TR" dirty="0" smtClean="0"/>
          </a:p>
          <a:p>
            <a:pPr marL="0" indent="0">
              <a:buNone/>
            </a:pPr>
            <a:r>
              <a:rPr lang="tr-TR" dirty="0" err="1" smtClean="0"/>
              <a:t>kokon</a:t>
            </a:r>
            <a:r>
              <a:rPr lang="tr-TR" dirty="0" smtClean="0"/>
              <a:t> </a:t>
            </a:r>
            <a:r>
              <a:rPr lang="tr-TR" dirty="0"/>
              <a:t>içinde bulunur. </a:t>
            </a:r>
            <a:r>
              <a:rPr lang="tr-TR" dirty="0" smtClean="0"/>
              <a:t> </a:t>
            </a:r>
            <a:endParaRPr lang="tr-TR" dirty="0"/>
          </a:p>
          <a:p>
            <a:endParaRPr lang="tr-TR" dirty="0"/>
          </a:p>
          <a:p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3074" name="Picture 2" descr="F:\selçuk tarla zarrlıları\Yeni klasör\aaaantigastracatalaunal 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28" y="2492897"/>
            <a:ext cx="5673378" cy="40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selçuk tarla zarrlıları\Yeni klasör\aaaantigastracatalaunal (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62008" y="2299605"/>
            <a:ext cx="5293483" cy="32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6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European_corn_borer_Ostrinia_nubilalis_Ad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85800"/>
            <a:ext cx="4365625" cy="607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5875" y="-241300"/>
            <a:ext cx="8077200" cy="526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endParaRPr lang="tr-TR" sz="2400" dirty="0"/>
          </a:p>
          <a:p>
            <a:pPr algn="l"/>
            <a:r>
              <a:rPr lang="tr-TR" sz="3200" dirty="0"/>
              <a:t>Ergin krem sarısı </a:t>
            </a:r>
            <a:r>
              <a:rPr lang="tr-TR" sz="3200" dirty="0" smtClean="0"/>
              <a:t>renktedir.</a:t>
            </a:r>
            <a:endParaRPr lang="tr-TR" sz="3200" dirty="0"/>
          </a:p>
          <a:p>
            <a:pPr algn="l"/>
            <a:r>
              <a:rPr lang="tr-TR" sz="3200" dirty="0" smtClean="0"/>
              <a:t>     Dişinin </a:t>
            </a:r>
            <a:r>
              <a:rPr lang="tr-TR" sz="3200" dirty="0"/>
              <a:t>başı krem sarı,</a:t>
            </a:r>
          </a:p>
          <a:p>
            <a:pPr algn="l"/>
            <a:r>
              <a:rPr lang="tr-TR" sz="3200" dirty="0"/>
              <a:t>Erkeğin </a:t>
            </a:r>
            <a:r>
              <a:rPr lang="tr-TR" sz="3200" dirty="0" smtClean="0"/>
              <a:t>kahverengimsidir</a:t>
            </a:r>
            <a:r>
              <a:rPr lang="tr-TR" sz="3200" dirty="0"/>
              <a:t>. </a:t>
            </a:r>
          </a:p>
          <a:p>
            <a:pPr algn="l"/>
            <a:r>
              <a:rPr lang="tr-TR" sz="3200" dirty="0"/>
              <a:t>     Dişide </a:t>
            </a:r>
            <a:r>
              <a:rPr lang="tr-TR" sz="3200" dirty="0" err="1"/>
              <a:t>thoraxs</a:t>
            </a:r>
            <a:r>
              <a:rPr lang="tr-TR" sz="3200" dirty="0"/>
              <a:t> üzeri  </a:t>
            </a:r>
          </a:p>
          <a:p>
            <a:pPr algn="l"/>
            <a:r>
              <a:rPr lang="tr-TR" sz="3200" dirty="0"/>
              <a:t>soluk sarı veya deve tüyü </a:t>
            </a:r>
          </a:p>
          <a:p>
            <a:pPr algn="l"/>
            <a:r>
              <a:rPr lang="tr-TR" sz="3200" dirty="0"/>
              <a:t>rengi uzun tüylerle kaplıdır. </a:t>
            </a:r>
          </a:p>
          <a:p>
            <a:pPr algn="l"/>
            <a:r>
              <a:rPr lang="tr-TR" sz="3200" dirty="0"/>
              <a:t>     Antenler iki cinsiyette </a:t>
            </a:r>
          </a:p>
          <a:p>
            <a:pPr algn="l"/>
            <a:r>
              <a:rPr lang="tr-TR" sz="3200" dirty="0"/>
              <a:t>aynı olup kıl gibidir. </a:t>
            </a:r>
          </a:p>
          <a:p>
            <a:pPr algn="l"/>
            <a:endParaRPr lang="tr-TR" sz="3200" dirty="0"/>
          </a:p>
          <a:p>
            <a:pPr algn="l"/>
            <a:endParaRPr lang="tr-TR" sz="2400" dirty="0"/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46038" y="4293096"/>
            <a:ext cx="4908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tr-TR" sz="2400" dirty="0"/>
              <a:t>       </a:t>
            </a:r>
            <a:r>
              <a:rPr lang="tr-TR" sz="3200" dirty="0"/>
              <a:t>Dişi ve erkek bireyde kanat </a:t>
            </a:r>
            <a:r>
              <a:rPr lang="tr-TR" sz="3200" dirty="0" smtClean="0"/>
              <a:t>renkleri </a:t>
            </a:r>
            <a:r>
              <a:rPr lang="tr-TR" sz="3200" dirty="0"/>
              <a:t>birbirinden </a:t>
            </a:r>
            <a:r>
              <a:rPr lang="tr-TR" sz="3200" dirty="0" smtClean="0"/>
              <a:t>farklı </a:t>
            </a:r>
            <a:r>
              <a:rPr lang="tr-TR" sz="3200" dirty="0"/>
              <a:t>olup bu cinsiyet ayrımında </a:t>
            </a:r>
            <a:r>
              <a:rPr lang="tr-TR" sz="3200" dirty="0" smtClean="0"/>
              <a:t>önemlidir.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6112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flipV="1">
            <a:off x="457200" y="228919"/>
            <a:ext cx="2170584" cy="45719"/>
          </a:xfrm>
        </p:spPr>
        <p:txBody>
          <a:bodyPr>
            <a:normAutofit fontScale="90000"/>
          </a:bodyPr>
          <a:lstStyle/>
          <a:p>
            <a:endParaRPr lang="tr-TR" sz="9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952" y="61599"/>
            <a:ext cx="9384583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 Yumurtalarını bitkilerin yapraklarının </a:t>
            </a:r>
            <a:r>
              <a:rPr lang="tr-TR" dirty="0"/>
              <a:t>alt kısmına </a:t>
            </a:r>
            <a:r>
              <a:rPr lang="tr-TR" dirty="0" smtClean="0"/>
              <a:t>ve </a:t>
            </a:r>
            <a:r>
              <a:rPr lang="tr-TR" dirty="0"/>
              <a:t>yaprak damar aralarının diplerine tek tek veya grup halinde </a:t>
            </a:r>
            <a:r>
              <a:rPr lang="tr-TR" dirty="0" smtClean="0"/>
              <a:t>yerleştirirler. Yumurtalar </a:t>
            </a:r>
            <a:r>
              <a:rPr lang="tr-TR" dirty="0"/>
              <a:t>3-7 günde açılır. </a:t>
            </a:r>
            <a:r>
              <a:rPr lang="tr-TR" dirty="0" smtClean="0"/>
              <a:t> 	Susam </a:t>
            </a:r>
            <a:r>
              <a:rPr lang="tr-TR" dirty="0"/>
              <a:t>güvesi kışı toprak ve toprak üzerine dökülmüş olan bitki atıkları arasında krizalit döneminde geçirir. </a:t>
            </a:r>
            <a:r>
              <a:rPr lang="tr-TR" dirty="0" smtClean="0"/>
              <a:t>Kelebeklerin </a:t>
            </a:r>
            <a:r>
              <a:rPr lang="tr-TR" dirty="0"/>
              <a:t>çıkışı </a:t>
            </a:r>
            <a:r>
              <a:rPr lang="tr-TR" dirty="0" smtClean="0"/>
              <a:t>nisan </a:t>
            </a:r>
            <a:r>
              <a:rPr lang="tr-TR" dirty="0"/>
              <a:t>ayında olur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0044"/>
            <a:ext cx="4896544" cy="363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zda\Pictures\aaaantigastracatalaunal (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" y="3210044"/>
            <a:ext cx="4824536" cy="363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5334" y="0"/>
            <a:ext cx="9144000" cy="600953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  Yumurtadan </a:t>
            </a:r>
            <a:r>
              <a:rPr lang="tr-TR" dirty="0"/>
              <a:t>çıkan tırtıllar toplu halde ağ </a:t>
            </a:r>
            <a:r>
              <a:rPr lang="tr-TR" dirty="0" smtClean="0"/>
              <a:t>örer ve     Yaprakları </a:t>
            </a:r>
            <a:r>
              <a:rPr lang="tr-TR" dirty="0"/>
              <a:t>kıvırarak bunların içinde yaşarlar. </a:t>
            </a:r>
          </a:p>
          <a:p>
            <a:pPr marL="0" indent="0">
              <a:buNone/>
            </a:pPr>
            <a:r>
              <a:rPr lang="tr-TR" dirty="0" smtClean="0"/>
              <a:t>         Larvalar </a:t>
            </a:r>
            <a:r>
              <a:rPr lang="tr-TR" dirty="0"/>
              <a:t>bir iki hafta da  gelişimini tamamlar. </a:t>
            </a:r>
            <a:r>
              <a:rPr lang="tr-TR" dirty="0" smtClean="0"/>
              <a:t>       </a:t>
            </a:r>
          </a:p>
          <a:p>
            <a:pPr marL="0" indent="0">
              <a:buNone/>
            </a:pPr>
            <a:r>
              <a:rPr lang="tr-TR" dirty="0" smtClean="0"/>
              <a:t>	Olgunlaşan </a:t>
            </a:r>
            <a:r>
              <a:rPr lang="tr-TR" dirty="0"/>
              <a:t>larva toprakta bitki atıkları arasında veya çatlaklarda bir </a:t>
            </a:r>
            <a:r>
              <a:rPr lang="tr-TR" dirty="0" err="1"/>
              <a:t>kokon</a:t>
            </a:r>
            <a:r>
              <a:rPr lang="tr-TR" dirty="0"/>
              <a:t> içinde krizalit olurlar.  Bu evre bir hafta sürer.</a:t>
            </a:r>
          </a:p>
          <a:p>
            <a:pPr marL="0" indent="0">
              <a:buNone/>
            </a:pPr>
            <a:r>
              <a:rPr lang="tr-TR" dirty="0"/>
              <a:t> Bir yılda 6 döl verirler. </a:t>
            </a:r>
          </a:p>
          <a:p>
            <a:endParaRPr lang="tr-TR" dirty="0"/>
          </a:p>
        </p:txBody>
      </p:sp>
      <p:pic>
        <p:nvPicPr>
          <p:cNvPr id="6147" name="Picture 3" descr="C:\Users\zda\Pictures\aaaantigastracatalaunal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8932"/>
            <a:ext cx="4804650" cy="29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zda\Pictures\aaaantigastracatalau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2982"/>
            <a:ext cx="4572000" cy="34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77" y="63307"/>
            <a:ext cx="9288016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 Esas </a:t>
            </a:r>
            <a:r>
              <a:rPr lang="tr-TR" dirty="0"/>
              <a:t>larvaları zararlıdır. Yaprakları birbirine birleştirerek ağ örerler ve yaprakları yiyerek beslenirler. 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      Çiçek </a:t>
            </a:r>
            <a:r>
              <a:rPr lang="tr-TR" dirty="0"/>
              <a:t>demetlerini </a:t>
            </a:r>
            <a:r>
              <a:rPr lang="tr-TR" dirty="0" smtClean="0"/>
              <a:t>bağlayarak </a:t>
            </a:r>
            <a:r>
              <a:rPr lang="tr-TR" dirty="0"/>
              <a:t>ağ örer ve çiçekleri </a:t>
            </a:r>
            <a:r>
              <a:rPr lang="tr-TR" dirty="0" smtClean="0"/>
              <a:t>yerler. Bu </a:t>
            </a:r>
            <a:r>
              <a:rPr lang="tr-TR" dirty="0"/>
              <a:t>sebepten bitki </a:t>
            </a:r>
            <a:r>
              <a:rPr lang="tr-TR" dirty="0" smtClean="0"/>
              <a:t>gelişemez  </a:t>
            </a:r>
            <a:r>
              <a:rPr lang="tr-TR" dirty="0"/>
              <a:t>ve kapsül </a:t>
            </a:r>
            <a:r>
              <a:rPr lang="tr-TR" dirty="0" smtClean="0"/>
              <a:t>bağlayamaz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08920"/>
            <a:ext cx="4427983" cy="4141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zda\Pictures\Damaged-pods_leaf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48880"/>
            <a:ext cx="4716016" cy="450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7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80" y="87014"/>
            <a:ext cx="9143119" cy="4642595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  Kapsüllerin </a:t>
            </a:r>
            <a:r>
              <a:rPr lang="tr-TR" dirty="0"/>
              <a:t>oluştuğu dönemde ise bunları tırtıllar kemirir ve tohumları yer. </a:t>
            </a:r>
          </a:p>
          <a:p>
            <a:pPr marL="0" indent="0">
              <a:buNone/>
            </a:pPr>
            <a:r>
              <a:rPr lang="tr-TR" dirty="0" smtClean="0"/>
              <a:t>        Ege </a:t>
            </a:r>
            <a:r>
              <a:rPr lang="tr-TR" dirty="0"/>
              <a:t>bölgesinde kapsül döneminde %50 zarar yapar.  </a:t>
            </a:r>
            <a:r>
              <a:rPr lang="tr-TR" dirty="0" smtClean="0"/>
              <a:t>  </a:t>
            </a:r>
          </a:p>
          <a:p>
            <a:pPr marL="0" indent="0">
              <a:buNone/>
            </a:pPr>
            <a:r>
              <a:rPr lang="tr-TR" dirty="0" smtClean="0"/>
              <a:t>        Ayrıca </a:t>
            </a:r>
            <a:r>
              <a:rPr lang="tr-TR" dirty="0"/>
              <a:t>aslanağzında da zarar oluşturur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328592" cy="36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1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3826768" cy="364902"/>
          </a:xfrm>
        </p:spPr>
        <p:txBody>
          <a:bodyPr>
            <a:normAutofit/>
          </a:bodyPr>
          <a:lstStyle/>
          <a:p>
            <a:endParaRPr lang="tr-TR" sz="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4779"/>
            <a:ext cx="9139411" cy="68580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tr-TR" b="1" dirty="0">
                <a:solidFill>
                  <a:prstClr val="black"/>
                </a:solidFill>
              </a:rPr>
              <a:t>Mücadelesi 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r-TR" dirty="0">
                <a:solidFill>
                  <a:prstClr val="black"/>
                </a:solidFill>
              </a:rPr>
              <a:t>          Kültürel mücadelesinde tarla temizliğine dikkat edilmeli,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r-TR" dirty="0">
                <a:solidFill>
                  <a:prstClr val="black"/>
                </a:solidFill>
              </a:rPr>
              <a:t>         </a:t>
            </a:r>
            <a:r>
              <a:rPr lang="tr-TR" dirty="0" smtClean="0">
                <a:solidFill>
                  <a:prstClr val="black"/>
                </a:solidFill>
              </a:rPr>
              <a:t>Bitki </a:t>
            </a:r>
            <a:r>
              <a:rPr lang="tr-TR" dirty="0">
                <a:solidFill>
                  <a:prstClr val="black"/>
                </a:solidFill>
              </a:rPr>
              <a:t>atıkları tarladan uzaklaştırılmalı.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r-TR" dirty="0">
                <a:solidFill>
                  <a:prstClr val="black"/>
                </a:solidFill>
              </a:rPr>
              <a:t>         Yabancı ot mücadelesi yapılmalı. </a:t>
            </a:r>
            <a:endParaRPr lang="tr-TR" sz="2400" dirty="0" smtClean="0"/>
          </a:p>
          <a:p>
            <a:pPr marL="0" indent="0">
              <a:buNone/>
            </a:pPr>
            <a:r>
              <a:rPr lang="tr-TR" b="1" dirty="0" smtClean="0"/>
              <a:t>Kimyasal Mücadele:</a:t>
            </a:r>
          </a:p>
          <a:p>
            <a:pPr marL="0" indent="0">
              <a:buNone/>
            </a:pPr>
            <a:r>
              <a:rPr lang="tr-TR" dirty="0" smtClean="0"/>
              <a:t>         %</a:t>
            </a:r>
            <a:r>
              <a:rPr lang="tr-TR" dirty="0"/>
              <a:t>20 oranından fazla bulaşma olduğunda ise kimyasal mücadele yapılmalıdır.</a:t>
            </a:r>
          </a:p>
          <a:p>
            <a:pPr marL="0" indent="0">
              <a:buNone/>
            </a:pPr>
            <a:endParaRPr lang="tr-TR" sz="2400" dirty="0" smtClean="0"/>
          </a:p>
          <a:p>
            <a:pPr marL="0" indent="0">
              <a:buNone/>
            </a:pPr>
            <a:r>
              <a:rPr lang="tr-TR" sz="2400" u="sng" dirty="0" smtClean="0"/>
              <a:t>Etkili </a:t>
            </a:r>
            <a:r>
              <a:rPr lang="tr-TR" sz="2400" u="sng" dirty="0"/>
              <a:t>madde adı ve oranı       </a:t>
            </a:r>
            <a:r>
              <a:rPr lang="tr-TR" sz="2400" u="sng" dirty="0" err="1" smtClean="0"/>
              <a:t>formülasyon</a:t>
            </a:r>
            <a:r>
              <a:rPr lang="tr-TR" sz="2400" u="sng" dirty="0"/>
              <a:t>	          </a:t>
            </a:r>
            <a:r>
              <a:rPr lang="tr-TR" sz="2400" u="sng" dirty="0" smtClean="0"/>
              <a:t>     dozu/dekara</a:t>
            </a:r>
          </a:p>
          <a:p>
            <a:pPr marL="0" indent="0">
              <a:buNone/>
            </a:pPr>
            <a:r>
              <a:rPr lang="tr-TR" sz="2400" dirty="0"/>
              <a:t> </a:t>
            </a:r>
            <a:r>
              <a:rPr lang="tr-TR" sz="2400" dirty="0" smtClean="0"/>
              <a:t>          </a:t>
            </a:r>
            <a:r>
              <a:rPr lang="tr-TR" sz="2400" dirty="0" err="1" smtClean="0"/>
              <a:t>Malathion</a:t>
            </a:r>
            <a:r>
              <a:rPr lang="tr-TR" sz="2400" dirty="0"/>
              <a:t>, 650g/l                      </a:t>
            </a:r>
            <a:r>
              <a:rPr lang="tr-TR" sz="2400" dirty="0" smtClean="0"/>
              <a:t> </a:t>
            </a:r>
            <a:r>
              <a:rPr lang="tr-TR" sz="2400" dirty="0"/>
              <a:t>E.C                    </a:t>
            </a:r>
            <a:r>
              <a:rPr lang="tr-TR" sz="2400" dirty="0" smtClean="0"/>
              <a:t>         </a:t>
            </a:r>
            <a:r>
              <a:rPr lang="tr-TR" sz="2400" dirty="0"/>
              <a:t>100 ml</a:t>
            </a:r>
          </a:p>
          <a:p>
            <a:pPr marL="0" indent="0">
              <a:buNone/>
            </a:pPr>
            <a:r>
              <a:rPr lang="tr-TR" sz="2400" dirty="0" smtClean="0"/>
              <a:t>           </a:t>
            </a:r>
            <a:r>
              <a:rPr lang="tr-TR" sz="2400" dirty="0" err="1" smtClean="0"/>
              <a:t>Dimethoate</a:t>
            </a:r>
            <a:r>
              <a:rPr lang="tr-TR" sz="2400" dirty="0"/>
              <a:t>, 400g/l                    E.C                             </a:t>
            </a:r>
            <a:r>
              <a:rPr lang="tr-TR" sz="2400" dirty="0" smtClean="0"/>
              <a:t> </a:t>
            </a:r>
            <a:r>
              <a:rPr lang="tr-TR" sz="2400" dirty="0"/>
              <a:t>100 ml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           </a:t>
            </a:r>
            <a:r>
              <a:rPr lang="tr-TR" sz="2400" dirty="0" err="1" smtClean="0"/>
              <a:t>Diazion</a:t>
            </a:r>
            <a:r>
              <a:rPr lang="tr-TR" sz="2400" dirty="0"/>
              <a:t>, 185g/l                            E.C                               </a:t>
            </a:r>
            <a:r>
              <a:rPr lang="tr-TR" sz="2400" dirty="0" smtClean="0"/>
              <a:t>200 </a:t>
            </a:r>
            <a:r>
              <a:rPr lang="tr-TR" sz="2400" dirty="0"/>
              <a:t>ml</a:t>
            </a:r>
          </a:p>
          <a:p>
            <a:endParaRPr lang="tr-TR" sz="24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04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 descr="JV5744-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52401" y="351900"/>
            <a:ext cx="8763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4000" b="1" i="1" dirty="0">
                <a:solidFill>
                  <a:srgbClr val="FFFF00"/>
                </a:solidFill>
              </a:rPr>
              <a:t>Kapsül kurdu </a:t>
            </a:r>
          </a:p>
          <a:p>
            <a:pPr algn="ctr"/>
            <a:r>
              <a:rPr lang="tr-TR" sz="4000" b="1" i="1" dirty="0" err="1">
                <a:solidFill>
                  <a:srgbClr val="FFFF00"/>
                </a:solidFill>
              </a:rPr>
              <a:t>Etiella</a:t>
            </a:r>
            <a:r>
              <a:rPr lang="tr-TR" sz="4000" b="1" i="1" dirty="0">
                <a:solidFill>
                  <a:srgbClr val="FFFF00"/>
                </a:solidFill>
              </a:rPr>
              <a:t> </a:t>
            </a:r>
            <a:r>
              <a:rPr lang="tr-TR" sz="4000" b="1" i="1" dirty="0" err="1">
                <a:solidFill>
                  <a:srgbClr val="FFFF00"/>
                </a:solidFill>
              </a:rPr>
              <a:t>zinckenella</a:t>
            </a:r>
            <a:r>
              <a:rPr lang="tr-TR" sz="4000" b="1" i="1" dirty="0">
                <a:solidFill>
                  <a:srgbClr val="FFFF00"/>
                </a:solidFill>
              </a:rPr>
              <a:t> </a:t>
            </a:r>
            <a:r>
              <a:rPr lang="tr-TR" sz="4000" b="1" dirty="0">
                <a:solidFill>
                  <a:srgbClr val="FFFF00"/>
                </a:solidFill>
              </a:rPr>
              <a:t>Tr</a:t>
            </a:r>
            <a:r>
              <a:rPr lang="tr-TR" sz="4000" b="1" dirty="0" smtClean="0">
                <a:solidFill>
                  <a:srgbClr val="FFFF00"/>
                </a:solidFill>
              </a:rPr>
              <a:t>., </a:t>
            </a:r>
            <a:r>
              <a:rPr lang="tr-TR" sz="4000" b="1" dirty="0">
                <a:solidFill>
                  <a:srgbClr val="FFFF00"/>
                </a:solidFill>
              </a:rPr>
              <a:t>(</a:t>
            </a:r>
            <a:r>
              <a:rPr lang="tr-TR" sz="4000" b="1" dirty="0" err="1" smtClean="0">
                <a:solidFill>
                  <a:srgbClr val="FFFF00"/>
                </a:solidFill>
              </a:rPr>
              <a:t>Lep</a:t>
            </a:r>
            <a:r>
              <a:rPr lang="tr-TR" sz="4000" b="1" dirty="0" smtClean="0">
                <a:solidFill>
                  <a:srgbClr val="FFFF00"/>
                </a:solidFill>
              </a:rPr>
              <a:t>.: </a:t>
            </a:r>
            <a:r>
              <a:rPr lang="tr-TR" sz="4000" b="1" dirty="0" err="1">
                <a:solidFill>
                  <a:srgbClr val="FFFF00"/>
                </a:solidFill>
              </a:rPr>
              <a:t>Pyralidae</a:t>
            </a:r>
            <a:r>
              <a:rPr lang="tr-TR" sz="4000" b="1" dirty="0">
                <a:solidFill>
                  <a:srgbClr val="FFFF00"/>
                </a:solidFill>
              </a:rPr>
              <a:t>)</a:t>
            </a:r>
            <a:endParaRPr lang="tr-TR" sz="4000" dirty="0">
              <a:solidFill>
                <a:srgbClr val="FFFF00"/>
              </a:solidFill>
            </a:endParaRPr>
          </a:p>
        </p:txBody>
      </p:sp>
      <p:pic>
        <p:nvPicPr>
          <p:cNvPr id="5124" name="Picture 5" descr="Etiella_zincken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532313"/>
            <a:ext cx="48768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14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"/>
            <a:ext cx="33909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218" y="229136"/>
            <a:ext cx="5848926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tr-TR" sz="3200" b="1" dirty="0"/>
              <a:t>TANIMI VE YAŞAYIŞI</a:t>
            </a:r>
            <a:endParaRPr lang="tr-TR" sz="3200" dirty="0"/>
          </a:p>
          <a:p>
            <a:pPr>
              <a:defRPr/>
            </a:pPr>
            <a:r>
              <a:rPr lang="tr-TR" sz="3200" i="1" dirty="0"/>
              <a:t>	</a:t>
            </a:r>
            <a:r>
              <a:rPr lang="tr-TR" sz="3200" i="1" dirty="0" err="1" smtClean="0"/>
              <a:t>Etiella</a:t>
            </a:r>
            <a:r>
              <a:rPr lang="tr-TR" sz="3200" i="1" dirty="0" smtClean="0"/>
              <a:t> </a:t>
            </a:r>
            <a:r>
              <a:rPr lang="tr-TR" sz="3200" i="1" dirty="0" err="1"/>
              <a:t>zinckenella</a:t>
            </a:r>
            <a:r>
              <a:rPr lang="tr-TR" sz="3200" i="1" dirty="0"/>
              <a:t> Tr</a:t>
            </a:r>
            <a:r>
              <a:rPr lang="tr-TR" sz="3200" dirty="0"/>
              <a:t>.</a:t>
            </a:r>
            <a:r>
              <a:rPr lang="tr-TR" sz="3200" dirty="0" smtClean="0"/>
              <a:t>'</a:t>
            </a:r>
            <a:r>
              <a:rPr lang="tr-TR" sz="3200" dirty="0" err="1" smtClean="0"/>
              <a:t>nin</a:t>
            </a:r>
            <a:r>
              <a:rPr lang="tr-TR" sz="3200" dirty="0" smtClean="0"/>
              <a:t> </a:t>
            </a:r>
          </a:p>
          <a:p>
            <a:pPr>
              <a:defRPr/>
            </a:pPr>
            <a:r>
              <a:rPr lang="tr-TR" sz="3200" dirty="0" smtClean="0"/>
              <a:t>ergini </a:t>
            </a:r>
            <a:r>
              <a:rPr lang="tr-TR" sz="3200" dirty="0"/>
              <a:t>grimsi renkte küçük bir kelebektir. </a:t>
            </a:r>
          </a:p>
          <a:p>
            <a:pPr>
              <a:defRPr/>
            </a:pPr>
            <a:r>
              <a:rPr lang="tr-TR" sz="3200" dirty="0" smtClean="0"/>
              <a:t>	Kanat </a:t>
            </a:r>
            <a:r>
              <a:rPr lang="tr-TR" sz="3200" dirty="0"/>
              <a:t>açıklığı 20-22 mm.'</a:t>
            </a:r>
            <a:r>
              <a:rPr lang="tr-TR" sz="3200" dirty="0" err="1"/>
              <a:t>dir</a:t>
            </a:r>
            <a:r>
              <a:rPr lang="tr-TR" sz="3200" dirty="0"/>
              <a:t>.</a:t>
            </a:r>
          </a:p>
          <a:p>
            <a:pPr>
              <a:defRPr/>
            </a:pPr>
            <a:r>
              <a:rPr lang="tr-TR" sz="3200" dirty="0" smtClean="0"/>
              <a:t>	Ön </a:t>
            </a:r>
            <a:r>
              <a:rPr lang="tr-TR" sz="3200" dirty="0"/>
              <a:t>kanatlar üzerinde, </a:t>
            </a:r>
            <a:endParaRPr lang="tr-TR" sz="3200" dirty="0" smtClean="0"/>
          </a:p>
          <a:p>
            <a:pPr>
              <a:defRPr/>
            </a:pPr>
            <a:r>
              <a:rPr lang="tr-TR" sz="3200" dirty="0" smtClean="0"/>
              <a:t>kaideye </a:t>
            </a:r>
            <a:r>
              <a:rPr lang="tr-TR" sz="3200" dirty="0"/>
              <a:t>yakın kısımda uzunlamasına koyu sarı renkte bir şerit ve dış kenar boyunca </a:t>
            </a:r>
            <a:r>
              <a:rPr lang="tr-TR" sz="3200" dirty="0" smtClean="0"/>
              <a:t>ince </a:t>
            </a:r>
            <a:r>
              <a:rPr lang="tr-TR" sz="3200" dirty="0"/>
              <a:t>beyaz bir şerit bulunur. </a:t>
            </a:r>
          </a:p>
          <a:p>
            <a:pPr>
              <a:defRPr/>
            </a:pPr>
            <a:r>
              <a:rPr lang="tr-TR" sz="3200" dirty="0"/>
              <a:t>	Arka kanatlar daha açık gri ve lekesizdir. </a:t>
            </a:r>
          </a:p>
        </p:txBody>
      </p:sp>
    </p:spTree>
    <p:extLst>
      <p:ext uri="{BB962C8B-B14F-4D97-AF65-F5344CB8AC3E}">
        <p14:creationId xmlns:p14="http://schemas.microsoft.com/office/powerpoint/2010/main" val="42863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1451aE_zinckenellaG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71750" y="1371748"/>
            <a:ext cx="6811441" cy="406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77" y="18477"/>
            <a:ext cx="5067490" cy="679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9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-9382" y="260648"/>
            <a:ext cx="926190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400" dirty="0"/>
              <a:t>	</a:t>
            </a:r>
            <a:r>
              <a:rPr lang="tr-TR" sz="3000" dirty="0" smtClean="0"/>
              <a:t>Yumurta, şeffaf beyaz renkte, 1mm kadardır. </a:t>
            </a:r>
          </a:p>
          <a:p>
            <a:pPr>
              <a:defRPr/>
            </a:pPr>
            <a:r>
              <a:rPr lang="tr-TR" sz="3000" dirty="0" smtClean="0"/>
              <a:t>Larvanın başı kahverengi, vücudu  yeşilimsi, erguvani ve vücut </a:t>
            </a:r>
            <a:r>
              <a:rPr lang="tr-TR" sz="3000" dirty="0" err="1" smtClean="0"/>
              <a:t>segmentleri</a:t>
            </a:r>
            <a:r>
              <a:rPr lang="tr-TR" sz="3000" dirty="0" smtClean="0"/>
              <a:t> üzerinde kahverengi çizgiler vardır. </a:t>
            </a:r>
          </a:p>
          <a:p>
            <a:pPr>
              <a:defRPr/>
            </a:pPr>
            <a:r>
              <a:rPr lang="tr-TR" sz="3000" dirty="0" smtClean="0"/>
              <a:t>	Olgun larva 15 mm.` </a:t>
            </a:r>
            <a:r>
              <a:rPr lang="tr-TR" sz="3000" dirty="0" err="1" smtClean="0"/>
              <a:t>dir</a:t>
            </a:r>
            <a:r>
              <a:rPr lang="tr-TR" sz="3000" dirty="0" smtClean="0"/>
              <a:t>. </a:t>
            </a:r>
          </a:p>
          <a:p>
            <a:pPr>
              <a:defRPr/>
            </a:pPr>
            <a:r>
              <a:rPr lang="tr-TR" sz="3000" dirty="0"/>
              <a:t>	</a:t>
            </a:r>
            <a:r>
              <a:rPr lang="tr-TR" sz="3000" dirty="0" smtClean="0"/>
              <a:t>Larva süresi </a:t>
            </a:r>
            <a:r>
              <a:rPr lang="tr-TR" sz="3000" i="1" dirty="0" smtClean="0"/>
              <a:t>25°C </a:t>
            </a:r>
            <a:r>
              <a:rPr lang="tr-TR" sz="3000" dirty="0" smtClean="0"/>
              <a:t>de 12-14 gündür.	</a:t>
            </a:r>
          </a:p>
          <a:p>
            <a:pPr>
              <a:defRPr/>
            </a:pPr>
            <a:r>
              <a:rPr lang="tr-TR" sz="3000" dirty="0" smtClean="0"/>
              <a:t>	Doğada nisandan eylüle kadar larva bulunur. </a:t>
            </a:r>
          </a:p>
          <a:p>
            <a:pPr>
              <a:defRPr/>
            </a:pPr>
            <a:r>
              <a:rPr lang="tr-TR" sz="3000" dirty="0" smtClean="0"/>
              <a:t>Gelişimini tamamlayan larva kendini toprağa atarak   </a:t>
            </a:r>
          </a:p>
          <a:p>
            <a:pPr>
              <a:defRPr/>
            </a:pPr>
            <a:r>
              <a:rPr lang="tr-TR" sz="3000" dirty="0" smtClean="0"/>
              <a:t>3-4 cm. derinlikte pupa olur.</a:t>
            </a:r>
            <a:endParaRPr lang="tr-TR" sz="3000" dirty="0"/>
          </a:p>
        </p:txBody>
      </p:sp>
      <p:pic>
        <p:nvPicPr>
          <p:cNvPr id="7171" name="Picture 6" descr="Etiella_zinckenella_lar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20430"/>
            <a:ext cx="7543800" cy="276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8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64957"/>
            <a:ext cx="9144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400" dirty="0"/>
              <a:t>	</a:t>
            </a:r>
            <a:r>
              <a:rPr lang="tr-TR" sz="3600" dirty="0"/>
              <a:t>Pupa yeşilimsi </a:t>
            </a:r>
            <a:r>
              <a:rPr lang="tr-TR" sz="3600" dirty="0" smtClean="0"/>
              <a:t>kahverengidir.</a:t>
            </a:r>
          </a:p>
          <a:p>
            <a:pPr>
              <a:defRPr/>
            </a:pPr>
            <a:r>
              <a:rPr lang="tr-TR" sz="3600" dirty="0"/>
              <a:t>	</a:t>
            </a:r>
            <a:r>
              <a:rPr lang="tr-TR" sz="3600" dirty="0" smtClean="0"/>
              <a:t>Pupa </a:t>
            </a:r>
            <a:r>
              <a:rPr lang="tr-TR" sz="3600" dirty="0"/>
              <a:t>süresi </a:t>
            </a:r>
            <a:r>
              <a:rPr lang="tr-TR" sz="3600" dirty="0" smtClean="0"/>
              <a:t>9-10 </a:t>
            </a:r>
            <a:r>
              <a:rPr lang="tr-TR" sz="3600" dirty="0"/>
              <a:t>gündür. </a:t>
            </a:r>
          </a:p>
          <a:p>
            <a:pPr>
              <a:defRPr/>
            </a:pPr>
            <a:r>
              <a:rPr lang="tr-TR" sz="3600" dirty="0"/>
              <a:t>	Ekolojik koşullara </a:t>
            </a:r>
            <a:r>
              <a:rPr lang="tr-TR" sz="3600" dirty="0" smtClean="0"/>
              <a:t>Göre yılda </a:t>
            </a:r>
            <a:r>
              <a:rPr lang="tr-TR" sz="3600" dirty="0"/>
              <a:t>2-3 nesil </a:t>
            </a:r>
            <a:endParaRPr lang="tr-TR" sz="3600" dirty="0" smtClean="0"/>
          </a:p>
          <a:p>
            <a:pPr>
              <a:defRPr/>
            </a:pPr>
            <a:r>
              <a:rPr lang="tr-TR" sz="3600" dirty="0" smtClean="0"/>
              <a:t>verebilir</a:t>
            </a:r>
            <a:r>
              <a:rPr lang="tr-TR" sz="3600" dirty="0"/>
              <a:t>. </a:t>
            </a:r>
          </a:p>
          <a:p>
            <a:pPr>
              <a:defRPr/>
            </a:pPr>
            <a:r>
              <a:rPr lang="tr-TR" sz="3600" dirty="0" smtClean="0"/>
              <a:t>	Kışı </a:t>
            </a:r>
            <a:r>
              <a:rPr lang="tr-TR" sz="3600" dirty="0"/>
              <a:t>olgun larva veya </a:t>
            </a:r>
            <a:r>
              <a:rPr lang="tr-TR" sz="3600" dirty="0" err="1"/>
              <a:t>prepupa</a:t>
            </a:r>
            <a:r>
              <a:rPr lang="tr-TR" sz="3600" dirty="0"/>
              <a:t> halinde </a:t>
            </a:r>
            <a:r>
              <a:rPr lang="tr-TR" sz="3600" dirty="0" err="1"/>
              <a:t>kokon</a:t>
            </a:r>
            <a:r>
              <a:rPr lang="tr-TR" sz="3600" dirty="0"/>
              <a:t> içinde geçirir.</a:t>
            </a:r>
          </a:p>
        </p:txBody>
      </p:sp>
      <p:pic>
        <p:nvPicPr>
          <p:cNvPr id="8196" name="Picture 6" descr="53682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5046"/>
            <a:ext cx="38862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8" descr="p153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8999"/>
            <a:ext cx="5410200" cy="344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8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4479925" y="32464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r-TR"/>
          </a:p>
        </p:txBody>
      </p:sp>
      <p:pic>
        <p:nvPicPr>
          <p:cNvPr id="7171" name="Picture 6" descr="mo00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"/>
            <a:ext cx="472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152400" y="228600"/>
            <a:ext cx="3886200" cy="649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tr-TR" sz="2400"/>
          </a:p>
          <a:p>
            <a:pPr algn="l"/>
            <a:r>
              <a:rPr lang="tr-TR" sz="2800"/>
              <a:t>	Dişide ön kanatlar krem sarısı renkte olup üzerinde altın sarısı renginde 3 adet enine zikzaklı çizgi ve 2 nokta bulunmaktadır. </a:t>
            </a:r>
          </a:p>
          <a:p>
            <a:pPr algn="l"/>
            <a:r>
              <a:rPr lang="tr-TR" sz="2800"/>
              <a:t>	Arka kanatları ise saman sarısı renginde olup enine 2 açık sarı çizgi bulunur. </a:t>
            </a:r>
          </a:p>
          <a:p>
            <a:pPr algn="l"/>
            <a:r>
              <a:rPr lang="tr-TR" sz="2800"/>
              <a:t>	Ön ve arka kanat uçları tamamen sarı tüylerle kaplıdır.</a:t>
            </a:r>
          </a:p>
        </p:txBody>
      </p:sp>
    </p:spTree>
    <p:extLst>
      <p:ext uri="{BB962C8B-B14F-4D97-AF65-F5344CB8AC3E}">
        <p14:creationId xmlns:p14="http://schemas.microsoft.com/office/powerpoint/2010/main" val="8217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07504" y="188640"/>
            <a:ext cx="4436702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3200" b="1" dirty="0"/>
              <a:t>ZARAR ŞEKLİ, </a:t>
            </a:r>
            <a:endParaRPr lang="tr-TR" sz="3200" dirty="0"/>
          </a:p>
          <a:p>
            <a:r>
              <a:rPr lang="tr-TR" sz="3200" dirty="0"/>
              <a:t>	Larvalar çiçek veya kapsüller içinde beslenerek zarar yaparlar. </a:t>
            </a:r>
          </a:p>
          <a:p>
            <a:r>
              <a:rPr lang="tr-TR" sz="3200" dirty="0"/>
              <a:t>	Zarar görmüş çiçeklerin kapsül bağlaması mümkün olmayacağı gibi kapsül içine giren larva tanelerin tümünü yiyerek beslendiği için her iki halde de zarar doğrudan doğruya ürüne yöneliktir. </a:t>
            </a:r>
          </a:p>
        </p:txBody>
      </p:sp>
      <p:pic>
        <p:nvPicPr>
          <p:cNvPr id="9219" name="Picture 5" descr="53682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06" y="1194831"/>
            <a:ext cx="4599794" cy="568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6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107504" y="188640"/>
            <a:ext cx="475252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r-TR" sz="3200" b="1" dirty="0"/>
              <a:t>EKONOMİK ÖNEMİ VE YAYILIŞI</a:t>
            </a:r>
            <a:r>
              <a:rPr lang="tr-TR" sz="3200" dirty="0"/>
              <a:t> </a:t>
            </a:r>
          </a:p>
          <a:p>
            <a:pPr>
              <a:defRPr/>
            </a:pPr>
            <a:r>
              <a:rPr lang="tr-TR" sz="3200" dirty="0"/>
              <a:t>	Zarar derecesi % 5-70 arasında değişebilir.</a:t>
            </a:r>
          </a:p>
          <a:p>
            <a:pPr>
              <a:defRPr/>
            </a:pPr>
            <a:r>
              <a:rPr lang="tr-TR" sz="3200" dirty="0"/>
              <a:t>	Ege, Trakya, </a:t>
            </a:r>
            <a:r>
              <a:rPr lang="tr-TR" sz="3200" dirty="0" smtClean="0"/>
              <a:t>Akdeniz, Orta </a:t>
            </a:r>
            <a:r>
              <a:rPr lang="tr-TR" sz="3200" dirty="0"/>
              <a:t>Anadolu, </a:t>
            </a:r>
            <a:r>
              <a:rPr lang="tr-TR" sz="3200" dirty="0" smtClean="0"/>
              <a:t>ve Güneydoğu Anadolu </a:t>
            </a:r>
            <a:r>
              <a:rPr lang="tr-TR" sz="3200" dirty="0"/>
              <a:t>bölgelerinde, </a:t>
            </a:r>
            <a:endParaRPr lang="tr-TR" sz="3200" dirty="0" smtClean="0"/>
          </a:p>
          <a:p>
            <a:pPr>
              <a:defRPr/>
            </a:pPr>
            <a:r>
              <a:rPr lang="tr-TR" sz="3200" dirty="0" smtClean="0"/>
              <a:t>	</a:t>
            </a:r>
            <a:r>
              <a:rPr lang="tr-TR" sz="3200" dirty="0" err="1" smtClean="0"/>
              <a:t>Baklagil</a:t>
            </a:r>
            <a:r>
              <a:rPr lang="tr-TR" sz="3200" dirty="0" smtClean="0"/>
              <a:t> üretimi yapılan </a:t>
            </a:r>
            <a:r>
              <a:rPr lang="tr-TR" sz="3200" dirty="0"/>
              <a:t>yerlerde </a:t>
            </a:r>
            <a:r>
              <a:rPr lang="tr-TR" sz="3200" dirty="0" smtClean="0"/>
              <a:t>aygındır</a:t>
            </a:r>
            <a:r>
              <a:rPr lang="tr-TR" sz="3200" dirty="0"/>
              <a:t>.</a:t>
            </a:r>
          </a:p>
        </p:txBody>
      </p:sp>
      <p:pic>
        <p:nvPicPr>
          <p:cNvPr id="10243" name="Picture 6" descr="Etiella_zinckene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381000"/>
            <a:ext cx="445928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1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36156" y="1112044"/>
            <a:ext cx="6075363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9512" y="-226983"/>
            <a:ext cx="4536504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endParaRPr lang="tr-TR" sz="3200" b="1" dirty="0" smtClean="0"/>
          </a:p>
          <a:p>
            <a:pPr>
              <a:defRPr/>
            </a:pPr>
            <a:r>
              <a:rPr lang="tr-TR" sz="3200" b="1" dirty="0" smtClean="0"/>
              <a:t>KONUKÇULARI</a:t>
            </a:r>
            <a:endParaRPr lang="tr-TR" sz="3200" dirty="0"/>
          </a:p>
          <a:p>
            <a:pPr>
              <a:defRPr/>
            </a:pPr>
            <a:r>
              <a:rPr lang="tr-TR" sz="3200" dirty="0" smtClean="0"/>
              <a:t>	Baklagillerden </a:t>
            </a:r>
            <a:r>
              <a:rPr lang="tr-TR" sz="3200" dirty="0" err="1" smtClean="0"/>
              <a:t>fasulye,börülce</a:t>
            </a:r>
            <a:r>
              <a:rPr lang="tr-TR" sz="3200" dirty="0" smtClean="0"/>
              <a:t> </a:t>
            </a:r>
            <a:r>
              <a:rPr lang="tr-TR" sz="3200" dirty="0"/>
              <a:t>ve mercimekte </a:t>
            </a:r>
            <a:r>
              <a:rPr lang="tr-TR" sz="3200" dirty="0" smtClean="0"/>
              <a:t>beslenirler.</a:t>
            </a:r>
            <a:endParaRPr lang="tr-TR" sz="3200" b="1" dirty="0"/>
          </a:p>
          <a:p>
            <a:pPr>
              <a:defRPr/>
            </a:pPr>
            <a:r>
              <a:rPr lang="tr-TR" sz="3200" b="1" dirty="0" smtClean="0"/>
              <a:t>DOĞAL DÜŞMANLARI</a:t>
            </a:r>
            <a:endParaRPr lang="tr-TR" sz="3200" i="1" dirty="0"/>
          </a:p>
          <a:p>
            <a:pPr algn="ctr">
              <a:defRPr/>
            </a:pPr>
            <a:r>
              <a:rPr lang="tr-TR" sz="3200" i="1" dirty="0" err="1"/>
              <a:t>Heterospilus</a:t>
            </a:r>
            <a:r>
              <a:rPr lang="tr-TR" sz="3200" i="1" dirty="0"/>
              <a:t> </a:t>
            </a:r>
            <a:r>
              <a:rPr lang="tr-TR" sz="3200" i="1" dirty="0" err="1"/>
              <a:t>etrella</a:t>
            </a:r>
            <a:r>
              <a:rPr lang="tr-TR" sz="3200" i="1" dirty="0"/>
              <a:t> </a:t>
            </a:r>
            <a:r>
              <a:rPr lang="tr-TR" sz="3200" dirty="0" err="1"/>
              <a:t>Roh</a:t>
            </a:r>
            <a:r>
              <a:rPr lang="tr-TR" sz="3200" dirty="0"/>
              <a:t>. </a:t>
            </a:r>
          </a:p>
          <a:p>
            <a:pPr algn="ctr">
              <a:defRPr/>
            </a:pPr>
            <a:r>
              <a:rPr lang="tr-TR" sz="3200" i="1" dirty="0" err="1"/>
              <a:t>Tricogramma</a:t>
            </a:r>
            <a:r>
              <a:rPr lang="tr-TR" sz="3200" i="1" dirty="0"/>
              <a:t> </a:t>
            </a:r>
            <a:r>
              <a:rPr lang="tr-TR" sz="3200" dirty="0"/>
              <a:t>sp., </a:t>
            </a:r>
            <a:r>
              <a:rPr lang="tr-TR" sz="3200" i="1" dirty="0"/>
              <a:t>L</a:t>
            </a:r>
            <a:r>
              <a:rPr lang="tr-TR" sz="3200" i="1" dirty="0" smtClean="0"/>
              <a:t>.</a:t>
            </a:r>
            <a:endParaRPr lang="tr-TR" sz="3200" i="1" dirty="0"/>
          </a:p>
          <a:p>
            <a:pPr algn="ctr">
              <a:defRPr/>
            </a:pPr>
            <a:r>
              <a:rPr lang="tr-TR" sz="3200" i="1" dirty="0" err="1" smtClean="0"/>
              <a:t>Apanteles</a:t>
            </a:r>
            <a:r>
              <a:rPr lang="tr-TR" sz="3200" i="1" dirty="0" smtClean="0"/>
              <a:t> </a:t>
            </a:r>
            <a:r>
              <a:rPr lang="tr-TR" sz="3200" dirty="0"/>
              <a:t>sp.,</a:t>
            </a:r>
          </a:p>
          <a:p>
            <a:pPr algn="ctr">
              <a:defRPr/>
            </a:pPr>
            <a:r>
              <a:rPr lang="tr-TR" sz="3200" i="1" dirty="0" err="1"/>
              <a:t>Habrobracon</a:t>
            </a:r>
            <a:r>
              <a:rPr lang="tr-TR" sz="3200" i="1" dirty="0"/>
              <a:t> </a:t>
            </a:r>
            <a:r>
              <a:rPr lang="tr-TR" sz="3200" dirty="0"/>
              <a:t>sp.,</a:t>
            </a:r>
          </a:p>
          <a:p>
            <a:pPr algn="ctr">
              <a:defRPr/>
            </a:pPr>
            <a:r>
              <a:rPr lang="tr-TR" sz="3200" i="1" dirty="0" err="1" smtClean="0"/>
              <a:t>Chelonus</a:t>
            </a:r>
            <a:r>
              <a:rPr lang="tr-TR" sz="3200" i="1" dirty="0" smtClean="0"/>
              <a:t> </a:t>
            </a:r>
            <a:r>
              <a:rPr lang="tr-TR" sz="3200" dirty="0"/>
              <a:t>sp., </a:t>
            </a:r>
          </a:p>
          <a:p>
            <a:pPr algn="ctr">
              <a:defRPr/>
            </a:pPr>
            <a:r>
              <a:rPr lang="tr-TR" sz="3200" i="1" dirty="0" err="1"/>
              <a:t>Phanerotoma</a:t>
            </a:r>
            <a:r>
              <a:rPr lang="tr-TR" sz="3200" i="1" dirty="0"/>
              <a:t> </a:t>
            </a:r>
            <a:r>
              <a:rPr lang="tr-TR" sz="3200" dirty="0"/>
              <a:t>sp., </a:t>
            </a:r>
          </a:p>
          <a:p>
            <a:pPr algn="ctr">
              <a:defRPr/>
            </a:pPr>
            <a:r>
              <a:rPr lang="tr-TR" sz="3200" i="1" dirty="0" err="1"/>
              <a:t>Bolicos</a:t>
            </a:r>
            <a:r>
              <a:rPr lang="tr-TR" sz="3200" i="1" dirty="0"/>
              <a:t> </a:t>
            </a:r>
            <a:r>
              <a:rPr lang="tr-TR" sz="3200" dirty="0"/>
              <a:t>sp. </a:t>
            </a:r>
            <a:endParaRPr lang="tr-TR" sz="3200" dirty="0" smtClean="0"/>
          </a:p>
          <a:p>
            <a:pPr>
              <a:defRPr/>
            </a:pPr>
            <a:r>
              <a:rPr lang="tr-TR" sz="3200" dirty="0" smtClean="0"/>
              <a:t>gibi </a:t>
            </a:r>
            <a:r>
              <a:rPr lang="tr-TR" sz="3200" dirty="0"/>
              <a:t>parazitleri vardır. </a:t>
            </a:r>
          </a:p>
        </p:txBody>
      </p:sp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6019800" y="3124200"/>
            <a:ext cx="2686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tr-TR" i="1"/>
              <a:t>Heterospilus etrella </a:t>
            </a:r>
            <a:r>
              <a:rPr lang="tr-TR"/>
              <a:t>Roh.</a:t>
            </a:r>
          </a:p>
        </p:txBody>
      </p:sp>
    </p:spTree>
    <p:extLst>
      <p:ext uri="{BB962C8B-B14F-4D97-AF65-F5344CB8AC3E}">
        <p14:creationId xmlns:p14="http://schemas.microsoft.com/office/powerpoint/2010/main" val="10827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C:\Users\akif\Desktop\tarla zarrlıları\pyrialidae\znc\gdf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3413125"/>
            <a:ext cx="4979987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4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60338"/>
            <a:ext cx="4278313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 descr="imagesadsfg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160338"/>
            <a:ext cx="4186237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7"/>
          <p:cNvSpPr>
            <a:spLocks noChangeArrowheads="1"/>
          </p:cNvSpPr>
          <p:nvPr/>
        </p:nvSpPr>
        <p:spPr bwMode="auto">
          <a:xfrm>
            <a:off x="3622675" y="334963"/>
            <a:ext cx="205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tr-TR" i="1"/>
              <a:t>Phanerotoma </a:t>
            </a:r>
            <a:r>
              <a:rPr lang="tr-TR"/>
              <a:t>spp.</a:t>
            </a:r>
          </a:p>
        </p:txBody>
      </p:sp>
      <p:sp>
        <p:nvSpPr>
          <p:cNvPr id="12294" name="Dikdörtgen 1"/>
          <p:cNvSpPr>
            <a:spLocks noChangeArrowheads="1"/>
          </p:cNvSpPr>
          <p:nvPr/>
        </p:nvSpPr>
        <p:spPr bwMode="auto">
          <a:xfrm>
            <a:off x="1219200" y="3565525"/>
            <a:ext cx="271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tr-TR" i="1"/>
              <a:t>Heterospilus etrella </a:t>
            </a:r>
            <a:r>
              <a:rPr lang="tr-TR"/>
              <a:t>Roh.</a:t>
            </a:r>
          </a:p>
        </p:txBody>
      </p:sp>
    </p:spTree>
    <p:extLst>
      <p:ext uri="{BB962C8B-B14F-4D97-AF65-F5344CB8AC3E}">
        <p14:creationId xmlns:p14="http://schemas.microsoft.com/office/powerpoint/2010/main" val="27815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152400" y="333375"/>
            <a:ext cx="8686800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3200" dirty="0"/>
              <a:t>Bu parazitlerin Ege Bölgesi'nde </a:t>
            </a:r>
            <a:r>
              <a:rPr lang="tr-TR" sz="3200" dirty="0" err="1"/>
              <a:t>parazitleme</a:t>
            </a:r>
            <a:r>
              <a:rPr lang="tr-TR" sz="3200" dirty="0"/>
              <a:t> oranı doğada % 4-50 arasında</a:t>
            </a:r>
          </a:p>
          <a:p>
            <a:pPr algn="ctr">
              <a:defRPr/>
            </a:pPr>
            <a:r>
              <a:rPr lang="tr-TR" sz="3200" dirty="0"/>
              <a:t>değişmektedir. </a:t>
            </a:r>
          </a:p>
          <a:p>
            <a:pPr algn="ctr">
              <a:defRPr/>
            </a:pPr>
            <a:endParaRPr lang="tr-TR" sz="3200" dirty="0"/>
          </a:p>
          <a:p>
            <a:pPr algn="ctr">
              <a:defRPr/>
            </a:pPr>
            <a:r>
              <a:rPr lang="tr-TR" sz="3200" dirty="0"/>
              <a:t>Bununla birlikte parazitler de kapsül içinde beslenen larvalar üzerinde bulunduğundan, kapsüller yine zarar görmektedir. </a:t>
            </a:r>
          </a:p>
          <a:p>
            <a:pPr algn="ctr">
              <a:defRPr/>
            </a:pPr>
            <a:endParaRPr lang="tr-TR" sz="3200" dirty="0"/>
          </a:p>
          <a:p>
            <a:pPr algn="ctr">
              <a:defRPr/>
            </a:pPr>
            <a:r>
              <a:rPr lang="tr-TR" sz="3200" dirty="0"/>
              <a:t>Ancak bir sonraki dölün </a:t>
            </a:r>
            <a:r>
              <a:rPr lang="tr-TR" sz="3200" dirty="0" err="1"/>
              <a:t>populasyon</a:t>
            </a:r>
            <a:r>
              <a:rPr lang="tr-TR" sz="3200" dirty="0"/>
              <a:t> yoğunluğunu kırma yönünden önemlidir.</a:t>
            </a:r>
          </a:p>
        </p:txBody>
      </p:sp>
    </p:spTree>
    <p:extLst>
      <p:ext uri="{BB962C8B-B14F-4D97-AF65-F5344CB8AC3E}">
        <p14:creationId xmlns:p14="http://schemas.microsoft.com/office/powerpoint/2010/main" val="37378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228600" y="228788"/>
            <a:ext cx="850582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tr-TR" sz="3200" b="1" dirty="0"/>
          </a:p>
          <a:p>
            <a:pPr algn="ctr">
              <a:defRPr/>
            </a:pPr>
            <a:r>
              <a:rPr lang="tr-TR" sz="3200" b="1" dirty="0"/>
              <a:t>MÜCADELESİ :</a:t>
            </a:r>
            <a:endParaRPr lang="tr-TR" sz="3200" dirty="0"/>
          </a:p>
          <a:p>
            <a:pPr algn="ctr">
              <a:defRPr/>
            </a:pPr>
            <a:endParaRPr lang="tr-TR" sz="3200" b="1" dirty="0"/>
          </a:p>
          <a:p>
            <a:pPr algn="ctr">
              <a:defRPr/>
            </a:pPr>
            <a:r>
              <a:rPr lang="tr-TR" sz="3200" b="1" dirty="0"/>
              <a:t>Kültürel Önlemler</a:t>
            </a:r>
          </a:p>
          <a:p>
            <a:pPr algn="ctr">
              <a:defRPr/>
            </a:pPr>
            <a:endParaRPr lang="tr-TR" sz="3200" dirty="0"/>
          </a:p>
          <a:p>
            <a:pPr algn="ctr">
              <a:defRPr/>
            </a:pPr>
            <a:r>
              <a:rPr lang="tr-TR" sz="3200" dirty="0"/>
              <a:t>Tarlada bitki artıklarının bulunmaması, hasattan sonra derin sürüm yapılması ve münavebe</a:t>
            </a:r>
          </a:p>
          <a:p>
            <a:pPr algn="ctr">
              <a:defRPr/>
            </a:pPr>
            <a:r>
              <a:rPr lang="tr-TR" sz="3200" dirty="0"/>
              <a:t>zararlı </a:t>
            </a:r>
            <a:r>
              <a:rPr lang="tr-TR" sz="3200" dirty="0" err="1"/>
              <a:t>populasyonunu</a:t>
            </a:r>
            <a:r>
              <a:rPr lang="tr-TR" sz="3200" dirty="0"/>
              <a:t> azaltıcı bir faktördür</a:t>
            </a:r>
            <a:r>
              <a:rPr lang="tr-TR" sz="2400" dirty="0"/>
              <a:t>.</a:t>
            </a:r>
          </a:p>
        </p:txBody>
      </p:sp>
      <p:pic>
        <p:nvPicPr>
          <p:cNvPr id="14339" name="Picture 8" descr="C:\Users\akif\Desktop\tarla zarrlıları\pyrialidae\znc\im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325" y="-460375"/>
            <a:ext cx="2171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9" descr="C:\Users\akif\Desktop\tarla zarrlıları\pyrialidae\znc\gdfh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838" y="-1138238"/>
            <a:ext cx="1743075" cy="153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5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52400" y="500063"/>
            <a:ext cx="8610600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3200" b="1" dirty="0"/>
              <a:t>Kimyasal Mücadele</a:t>
            </a:r>
            <a:endParaRPr lang="tr-TR" sz="3200" dirty="0"/>
          </a:p>
          <a:p>
            <a:pPr>
              <a:defRPr/>
            </a:pPr>
            <a:r>
              <a:rPr lang="tr-TR" sz="3200" dirty="0"/>
              <a:t>	İlaçlama zamanı ilk çiçek tomurcuklarının görüldüğü zamandır. </a:t>
            </a:r>
          </a:p>
          <a:p>
            <a:pPr>
              <a:defRPr/>
            </a:pPr>
            <a:r>
              <a:rPr lang="tr-TR" sz="3200" dirty="0"/>
              <a:t>	Uçuşan kelebekleri varsa ve tarlanın muhtelif yerlerinden tesadüfen toplanan çiçek tomurcukları üzerinde yumurta görülürse ilaçlamaya başlanır.</a:t>
            </a:r>
          </a:p>
          <a:p>
            <a:pPr>
              <a:defRPr/>
            </a:pPr>
            <a:r>
              <a:rPr lang="tr-TR" sz="3200" dirty="0"/>
              <a:t>	Bir önceki yılda zarar görülmüşse, o yöre bulaşık olacağından ilaçlama gerekecektir.</a:t>
            </a:r>
          </a:p>
          <a:p>
            <a:pPr algn="ctr">
              <a:defRPr/>
            </a:pP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798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0" y="919033"/>
            <a:ext cx="91440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tr-TR" sz="3200" b="1" dirty="0"/>
              <a:t>İlaçlama Tekniği</a:t>
            </a:r>
            <a:endParaRPr lang="tr-TR" sz="3200" dirty="0"/>
          </a:p>
          <a:p>
            <a:pPr>
              <a:defRPr/>
            </a:pPr>
            <a:r>
              <a:rPr lang="tr-TR" sz="3200" dirty="0"/>
              <a:t>	İlaçlamalar sabah erken saatlerde yapılmalıdır. </a:t>
            </a:r>
          </a:p>
          <a:p>
            <a:pPr>
              <a:defRPr/>
            </a:pPr>
            <a:r>
              <a:rPr lang="tr-TR" sz="3200" dirty="0"/>
              <a:t>	Kelebek uçuşları devam ediyorsa 15 gün</a:t>
            </a:r>
          </a:p>
          <a:p>
            <a:pPr>
              <a:defRPr/>
            </a:pPr>
            <a:r>
              <a:rPr lang="tr-TR" sz="3200" dirty="0"/>
              <a:t>sonra 2. uygulama yapılmalıdır. </a:t>
            </a:r>
          </a:p>
          <a:p>
            <a:pPr algn="ctr">
              <a:defRPr/>
            </a:pPr>
            <a:endParaRPr lang="tr-TR" sz="3200" dirty="0"/>
          </a:p>
          <a:p>
            <a:pPr algn="ctr">
              <a:defRPr/>
            </a:pPr>
            <a:r>
              <a:rPr lang="tr-TR" sz="3200" dirty="0"/>
              <a:t>Etkili Madde Adı Ve Oranı            Dekara </a:t>
            </a:r>
          </a:p>
          <a:p>
            <a:pPr algn="ctr">
              <a:defRPr/>
            </a:pPr>
            <a:r>
              <a:rPr lang="tr-TR" sz="3200" dirty="0"/>
              <a:t> </a:t>
            </a:r>
          </a:p>
          <a:p>
            <a:pPr algn="ctr">
              <a:defRPr/>
            </a:pPr>
            <a:r>
              <a:rPr lang="tr-TR" sz="3200" dirty="0"/>
              <a:t>Malathion,190 g/l   EC                 500ml</a:t>
            </a:r>
          </a:p>
          <a:p>
            <a:pPr algn="ctr">
              <a:defRPr/>
            </a:pPr>
            <a:endParaRPr lang="tr-TR" sz="3200" dirty="0"/>
          </a:p>
          <a:p>
            <a:pPr algn="ctr">
              <a:defRPr/>
            </a:pPr>
            <a:r>
              <a:rPr lang="tr-TR" sz="3200" dirty="0"/>
              <a:t>Malathion,650 g/l   EC                 200ml</a:t>
            </a:r>
          </a:p>
        </p:txBody>
      </p:sp>
    </p:spTree>
    <p:extLst>
      <p:ext uri="{BB962C8B-B14F-4D97-AF65-F5344CB8AC3E}">
        <p14:creationId xmlns:p14="http://schemas.microsoft.com/office/powerpoint/2010/main" val="28381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 descr="C:\Users\akif\Desktop\tarla zarrlıları\gelechidae\pect gooss\13210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3377"/>
            <a:ext cx="9331164" cy="556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-468560" y="21369"/>
            <a:ext cx="99980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4400" b="1" dirty="0" smtClean="0"/>
              <a:t> </a:t>
            </a:r>
            <a:r>
              <a:rPr lang="tr-TR" sz="3200" b="1" dirty="0"/>
              <a:t>PEMBE KURT</a:t>
            </a:r>
            <a:endParaRPr lang="tr-TR" sz="3200" dirty="0"/>
          </a:p>
          <a:p>
            <a:pPr algn="ctr"/>
            <a:r>
              <a:rPr lang="tr-TR" sz="3200" b="1" i="1" dirty="0" err="1" smtClean="0"/>
              <a:t>Pectinophora</a:t>
            </a:r>
            <a:r>
              <a:rPr lang="tr-TR" sz="3200" b="1" i="1" dirty="0" smtClean="0"/>
              <a:t> </a:t>
            </a:r>
            <a:r>
              <a:rPr lang="tr-TR" sz="3200" b="1" i="1" dirty="0" err="1"/>
              <a:t>gossypiella</a:t>
            </a:r>
            <a:r>
              <a:rPr lang="tr-TR" sz="3200" b="1" i="1" dirty="0"/>
              <a:t> </a:t>
            </a:r>
            <a:r>
              <a:rPr lang="tr-TR" sz="3200" b="1" dirty="0"/>
              <a:t>(</a:t>
            </a:r>
            <a:r>
              <a:rPr lang="tr-TR" sz="3200" b="1" dirty="0" err="1"/>
              <a:t>Saund</a:t>
            </a:r>
            <a:r>
              <a:rPr lang="tr-TR" sz="3200" b="1" dirty="0" smtClean="0"/>
              <a:t>.)( </a:t>
            </a:r>
            <a:r>
              <a:rPr lang="tr-TR" sz="3200" b="1" dirty="0" err="1"/>
              <a:t>Lep</a:t>
            </a:r>
            <a:r>
              <a:rPr lang="tr-TR" sz="3200" b="1" dirty="0"/>
              <a:t>.: </a:t>
            </a:r>
            <a:r>
              <a:rPr lang="tr-TR" sz="3200" b="1" dirty="0" err="1"/>
              <a:t>Gelechiidae</a:t>
            </a:r>
            <a:r>
              <a:rPr lang="tr-TR" sz="3200" b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1515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52800"/>
            <a:ext cx="46672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8" descr="C:\Users\akif\Desktop\tarla zarrlıları\gelechidae\pect gooss\Pectinophora_gossypiella_1265079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343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>
          <a:xfrm>
            <a:off x="-303460" y="0"/>
            <a:ext cx="9669710" cy="3577531"/>
          </a:xfrm>
        </p:spPr>
        <p:txBody>
          <a:bodyPr>
            <a:normAutofit fontScale="85000" lnSpcReduction="10000"/>
          </a:bodyPr>
          <a:lstStyle/>
          <a:p>
            <a:pPr marL="0" indent="0" eaLnBrk="1" hangingPunct="1">
              <a:buNone/>
            </a:pPr>
            <a:r>
              <a:rPr lang="tr-TR" sz="3800" dirty="0" smtClean="0"/>
              <a:t>	Erginin kanat açıklığı 12-20 mm., vücut uzunluğu </a:t>
            </a:r>
          </a:p>
          <a:p>
            <a:pPr marL="0" indent="0" eaLnBrk="1" hangingPunct="1">
              <a:buNone/>
            </a:pPr>
            <a:r>
              <a:rPr lang="tr-TR" sz="3800" dirty="0" smtClean="0"/>
              <a:t>   7 mm.` </a:t>
            </a:r>
            <a:r>
              <a:rPr lang="tr-TR" sz="3800" dirty="0" err="1" smtClean="0"/>
              <a:t>dir</a:t>
            </a:r>
            <a:r>
              <a:rPr lang="tr-TR" sz="3800" dirty="0" smtClean="0"/>
              <a:t>.</a:t>
            </a:r>
          </a:p>
          <a:p>
            <a:pPr marL="0" indent="0" eaLnBrk="1" hangingPunct="1">
              <a:buNone/>
            </a:pPr>
            <a:r>
              <a:rPr lang="tr-TR" sz="3800" dirty="0" smtClean="0"/>
              <a:t>	Vücut ve kanatlar gri -kahverengidir. </a:t>
            </a:r>
          </a:p>
          <a:p>
            <a:pPr marL="0" indent="0" eaLnBrk="1" hangingPunct="1">
              <a:buNone/>
            </a:pPr>
            <a:r>
              <a:rPr lang="tr-TR" sz="3800" dirty="0" smtClean="0"/>
              <a:t>	Ön kanatlar üzerinde enine çizgiler ve lekeler vardır.</a:t>
            </a:r>
          </a:p>
          <a:p>
            <a:pPr marL="0" indent="0" eaLnBrk="1" hangingPunct="1">
              <a:buNone/>
            </a:pPr>
            <a:r>
              <a:rPr lang="tr-TR" sz="3800" dirty="0" smtClean="0"/>
              <a:t>	Arka kanatlar kirli beyaz olup ön kanatlardan daha                </a:t>
            </a:r>
          </a:p>
          <a:p>
            <a:pPr marL="0" indent="0" eaLnBrk="1" hangingPunct="1">
              <a:buNone/>
            </a:pPr>
            <a:r>
              <a:rPr lang="tr-TR" sz="3800" dirty="0" smtClean="0"/>
              <a:t>     geniştir. Arka kanatların kenarları saçaklıdır.</a:t>
            </a:r>
          </a:p>
          <a:p>
            <a:pPr eaLnBrk="1" hangingPunct="1"/>
            <a:endParaRPr lang="tr-TR" dirty="0" smtClean="0"/>
          </a:p>
        </p:txBody>
      </p:sp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790825"/>
            <a:ext cx="234156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1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SN494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97537"/>
            <a:ext cx="4572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23648"/>
            <a:ext cx="86106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tr-TR" sz="2400" dirty="0" smtClean="0"/>
              <a:t>        </a:t>
            </a:r>
            <a:r>
              <a:rPr lang="tr-TR" sz="2600" dirty="0" smtClean="0"/>
              <a:t>Erkekte </a:t>
            </a:r>
            <a:r>
              <a:rPr lang="tr-TR" sz="2600" dirty="0"/>
              <a:t>ön kanatlar koyu sütlü kahverenginde olup, kanatların uç kısmında daha koyu kahverengi zikzaklı bir bant, onun yanında açık krem rengi </a:t>
            </a:r>
            <a:endParaRPr lang="tr-TR" sz="2600" dirty="0" smtClean="0"/>
          </a:p>
          <a:p>
            <a:r>
              <a:rPr lang="tr-TR" sz="2600" dirty="0" smtClean="0"/>
              <a:t>zikzaklı </a:t>
            </a:r>
            <a:r>
              <a:rPr lang="tr-TR" sz="2600" dirty="0"/>
              <a:t>bir bant bulunur.</a:t>
            </a:r>
          </a:p>
        </p:txBody>
      </p:sp>
      <p:sp>
        <p:nvSpPr>
          <p:cNvPr id="8196" name="Rectangle 6"/>
          <p:cNvSpPr>
            <a:spLocks noChangeArrowheads="1"/>
          </p:cNvSpPr>
          <p:nvPr/>
        </p:nvSpPr>
        <p:spPr bwMode="auto">
          <a:xfrm>
            <a:off x="55074" y="1295400"/>
            <a:ext cx="4572000" cy="56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tr-TR" sz="2400" dirty="0"/>
              <a:t>	</a:t>
            </a:r>
            <a:endParaRPr lang="tr-TR" sz="2400" dirty="0" smtClean="0"/>
          </a:p>
          <a:p>
            <a:pPr algn="l"/>
            <a:r>
              <a:rPr lang="tr-TR" sz="2600" dirty="0"/>
              <a:t> </a:t>
            </a:r>
            <a:r>
              <a:rPr lang="tr-TR" sz="2600" dirty="0" smtClean="0"/>
              <a:t>     Bundan  </a:t>
            </a:r>
            <a:r>
              <a:rPr lang="tr-TR" sz="2600" dirty="0"/>
              <a:t>sonrası da </a:t>
            </a:r>
            <a:r>
              <a:rPr lang="tr-TR" sz="2600" dirty="0" err="1"/>
              <a:t>thoraxa</a:t>
            </a:r>
            <a:r>
              <a:rPr lang="tr-TR" sz="2600" dirty="0"/>
              <a:t> kadar açık ve koyu kahverengi dalgalı </a:t>
            </a:r>
            <a:r>
              <a:rPr lang="tr-TR" sz="2600" dirty="0" smtClean="0"/>
              <a:t>şekildedir</a:t>
            </a:r>
            <a:r>
              <a:rPr lang="tr-TR" sz="2600" dirty="0"/>
              <a:t>. </a:t>
            </a:r>
          </a:p>
          <a:p>
            <a:pPr algn="l"/>
            <a:r>
              <a:rPr lang="tr-TR" sz="2600" dirty="0"/>
              <a:t>	Kanatların orta kısmında ön kenara yakın açık renk birer leke bulunur. </a:t>
            </a:r>
          </a:p>
          <a:p>
            <a:pPr algn="l"/>
            <a:r>
              <a:rPr lang="tr-TR" sz="2600" dirty="0"/>
              <a:t>	Arka kanatlarda da yine kanat ucundaki koyu bant devam eder. 	</a:t>
            </a:r>
          </a:p>
          <a:p>
            <a:pPr algn="l"/>
            <a:r>
              <a:rPr lang="tr-TR" sz="2600" dirty="0"/>
              <a:t>	Arka kanatlar </a:t>
            </a:r>
            <a:r>
              <a:rPr lang="tr-TR" sz="2600" dirty="0" err="1"/>
              <a:t>thoraxa</a:t>
            </a:r>
            <a:r>
              <a:rPr lang="tr-TR" sz="2600" dirty="0"/>
              <a:t> doğru grimsi lekelidir. </a:t>
            </a:r>
            <a:r>
              <a:rPr lang="tr-TR" sz="2600" dirty="0" smtClean="0"/>
              <a:t>         </a:t>
            </a:r>
          </a:p>
          <a:p>
            <a:pPr algn="l"/>
            <a:r>
              <a:rPr lang="tr-TR" sz="2600" dirty="0" smtClean="0"/>
              <a:t>	Kelebeklerin </a:t>
            </a:r>
            <a:r>
              <a:rPr lang="tr-TR" sz="2600" dirty="0"/>
              <a:t>kanat açıklığı yaklaşık 22-30 mm </a:t>
            </a:r>
            <a:r>
              <a:rPr lang="tr-TR" sz="2600" dirty="0" err="1"/>
              <a:t>dir</a:t>
            </a:r>
            <a:r>
              <a:rPr lang="tr-TR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6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C:\Users\akif\Desktop\tarla zarrlıları\gelechidae\pect gooss\Pink Bollworm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-33338"/>
            <a:ext cx="4241800" cy="622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Dikdörtgen 1"/>
          <p:cNvSpPr>
            <a:spLocks noChangeArrowheads="1"/>
          </p:cNvSpPr>
          <p:nvPr/>
        </p:nvSpPr>
        <p:spPr bwMode="auto">
          <a:xfrm>
            <a:off x="0" y="152400"/>
            <a:ext cx="4902200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sz="2800" dirty="0"/>
              <a:t>	</a:t>
            </a:r>
            <a:r>
              <a:rPr lang="tr-TR" sz="3200" dirty="0" smtClean="0"/>
              <a:t>Yumurtanın </a:t>
            </a:r>
            <a:r>
              <a:rPr lang="tr-TR" sz="3200" dirty="0"/>
              <a:t>boyu </a:t>
            </a:r>
            <a:endParaRPr lang="tr-TR" sz="3200" dirty="0" smtClean="0"/>
          </a:p>
          <a:p>
            <a:r>
              <a:rPr lang="tr-TR" sz="3200" dirty="0" smtClean="0"/>
              <a:t>0.5 mm. kadar olup ovaldir</a:t>
            </a:r>
            <a:r>
              <a:rPr lang="tr-TR" sz="3200" dirty="0"/>
              <a:t>. </a:t>
            </a:r>
          </a:p>
          <a:p>
            <a:r>
              <a:rPr lang="tr-TR" sz="3200" dirty="0" smtClean="0"/>
              <a:t>	Yeni </a:t>
            </a:r>
            <a:r>
              <a:rPr lang="tr-TR" sz="3200" dirty="0"/>
              <a:t>çıkmış larva parlak beyazdır.</a:t>
            </a:r>
          </a:p>
          <a:p>
            <a:r>
              <a:rPr lang="tr-TR" sz="3200" dirty="0"/>
              <a:t> </a:t>
            </a:r>
            <a:r>
              <a:rPr lang="tr-TR" sz="3200" dirty="0" smtClean="0"/>
              <a:t>	Sonradan </a:t>
            </a:r>
            <a:r>
              <a:rPr lang="tr-TR" sz="3200" dirty="0"/>
              <a:t>pembe renge dönüşür.</a:t>
            </a:r>
          </a:p>
          <a:p>
            <a:r>
              <a:rPr lang="tr-TR" sz="3200" dirty="0"/>
              <a:t>	Baş ve </a:t>
            </a:r>
            <a:r>
              <a:rPr lang="tr-TR" sz="3200" dirty="0" err="1"/>
              <a:t>pronotum</a:t>
            </a:r>
            <a:r>
              <a:rPr lang="tr-TR" sz="3200" dirty="0"/>
              <a:t> her zaman kahverengidir. </a:t>
            </a:r>
          </a:p>
          <a:p>
            <a:r>
              <a:rPr lang="tr-TR" sz="3200" dirty="0"/>
              <a:t>	Her </a:t>
            </a:r>
            <a:r>
              <a:rPr lang="tr-TR" sz="3200" dirty="0" err="1"/>
              <a:t>segmentte</a:t>
            </a:r>
            <a:r>
              <a:rPr lang="tr-TR" sz="3200" dirty="0"/>
              <a:t> pembe lekeler ve kısa kıllar bulunur. 	Erginleri gece aktif olup en fazla  4 hafta kadar yaşayabilir. </a:t>
            </a:r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2240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C:\Users\akif\Desktop\tarla zarrlıları\gelechidae\pect gooss\goss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58936"/>
            <a:ext cx="43924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7" descr="C:\Users\akif\Desktop\tarla zarrlıları\gelechidae\pect gooss\pectinophara-gossypiella-02-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" y="3579788"/>
            <a:ext cx="3810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76200"/>
            <a:ext cx="925252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tr-TR" sz="2800" dirty="0"/>
              <a:t> </a:t>
            </a:r>
            <a:r>
              <a:rPr lang="tr-TR" sz="2800" dirty="0" smtClean="0"/>
              <a:t>       Pupanın </a:t>
            </a:r>
            <a:r>
              <a:rPr lang="tr-TR" sz="2800" dirty="0"/>
              <a:t>boyu 8 </a:t>
            </a:r>
            <a:r>
              <a:rPr lang="tr-TR" sz="2800" dirty="0" smtClean="0"/>
              <a:t>mm. </a:t>
            </a:r>
            <a:r>
              <a:rPr lang="tr-TR" sz="2800" dirty="0"/>
              <a:t>kadardır. </a:t>
            </a:r>
            <a:r>
              <a:rPr lang="tr-TR" sz="2800" dirty="0" smtClean="0"/>
              <a:t>Önce </a:t>
            </a:r>
            <a:r>
              <a:rPr lang="tr-TR" sz="2800" dirty="0"/>
              <a:t>beyazımsı </a:t>
            </a:r>
            <a:r>
              <a:rPr lang="tr-TR" sz="2800" dirty="0" smtClean="0"/>
              <a:t>sonraları kahverengi </a:t>
            </a:r>
            <a:r>
              <a:rPr lang="tr-TR" sz="2800" dirty="0"/>
              <a:t>olur.</a:t>
            </a:r>
          </a:p>
          <a:p>
            <a:r>
              <a:rPr lang="tr-TR" sz="2800" dirty="0"/>
              <a:t> </a:t>
            </a:r>
            <a:r>
              <a:rPr lang="tr-TR" sz="2800" dirty="0" smtClean="0"/>
              <a:t>       Pupanın </a:t>
            </a:r>
            <a:r>
              <a:rPr lang="tr-TR" sz="2800" dirty="0"/>
              <a:t>üzeri ince ve kadifemsi yumuşak tüylerle kaplıdır.</a:t>
            </a:r>
          </a:p>
          <a:p>
            <a:r>
              <a:rPr lang="tr-TR" sz="2800" dirty="0" smtClean="0"/>
              <a:t>        Kışı kör </a:t>
            </a:r>
            <a:r>
              <a:rPr lang="tr-TR" sz="2800" dirty="0"/>
              <a:t>koza </a:t>
            </a:r>
            <a:r>
              <a:rPr lang="tr-TR" sz="2800" dirty="0" smtClean="0"/>
              <a:t>ve </a:t>
            </a:r>
            <a:r>
              <a:rPr lang="tr-TR" sz="2800" dirty="0"/>
              <a:t>çiğit içinde </a:t>
            </a:r>
            <a:r>
              <a:rPr lang="tr-TR" sz="2800" dirty="0" err="1"/>
              <a:t>diyapoz</a:t>
            </a:r>
            <a:r>
              <a:rPr lang="tr-TR" sz="2800" dirty="0"/>
              <a:t> </a:t>
            </a:r>
            <a:r>
              <a:rPr lang="tr-TR" sz="2800" dirty="0" smtClean="0"/>
              <a:t>larva </a:t>
            </a:r>
            <a:r>
              <a:rPr lang="tr-TR" sz="2800" dirty="0"/>
              <a:t>olarak geçirir. </a:t>
            </a:r>
          </a:p>
          <a:p>
            <a:r>
              <a:rPr lang="tr-TR" sz="2800" dirty="0" smtClean="0"/>
              <a:t>        Erginler  mart </a:t>
            </a:r>
            <a:r>
              <a:rPr lang="tr-TR" sz="2800" dirty="0"/>
              <a:t>sonundan itibaren çıkmaya başlar.</a:t>
            </a:r>
          </a:p>
          <a:p>
            <a:r>
              <a:rPr lang="tr-TR" sz="2800" dirty="0" smtClean="0"/>
              <a:t>        </a:t>
            </a:r>
            <a:r>
              <a:rPr lang="tr-TR" sz="2800" dirty="0" err="1" smtClean="0"/>
              <a:t>Diyapozdan</a:t>
            </a:r>
            <a:r>
              <a:rPr lang="tr-TR" sz="2800" dirty="0" smtClean="0"/>
              <a:t> </a:t>
            </a:r>
            <a:r>
              <a:rPr lang="tr-TR" sz="2800" dirty="0"/>
              <a:t>kurtulma </a:t>
            </a:r>
            <a:r>
              <a:rPr lang="tr-TR" sz="2800" dirty="0" err="1"/>
              <a:t>populasyon</a:t>
            </a:r>
            <a:r>
              <a:rPr lang="tr-TR" sz="2800" dirty="0"/>
              <a:t> bireylerinde uzun bir </a:t>
            </a:r>
            <a:r>
              <a:rPr lang="tr-TR" sz="2800" dirty="0" smtClean="0"/>
              <a:t>zaman </a:t>
            </a:r>
            <a:r>
              <a:rPr lang="tr-TR" sz="2800" dirty="0"/>
              <a:t>diliminde olmaktadır</a:t>
            </a:r>
            <a:r>
              <a:rPr lang="tr-TR" sz="2800" dirty="0" smtClean="0"/>
              <a:t>. Bazen </a:t>
            </a:r>
            <a:r>
              <a:rPr lang="tr-TR" sz="2800" dirty="0"/>
              <a:t>bu süre bir yılı bile aşabilir.</a:t>
            </a:r>
          </a:p>
        </p:txBody>
      </p:sp>
    </p:spTree>
    <p:extLst>
      <p:ext uri="{BB962C8B-B14F-4D97-AF65-F5344CB8AC3E}">
        <p14:creationId xmlns:p14="http://schemas.microsoft.com/office/powerpoint/2010/main" val="34917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-24096" y="152400"/>
            <a:ext cx="9168095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tr-TR" sz="3200" dirty="0" smtClean="0"/>
              <a:t>	Bitkide </a:t>
            </a:r>
            <a:r>
              <a:rPr lang="tr-TR" sz="3200" dirty="0"/>
              <a:t>taraklanma başlamadan önce çıkan erginlerin, ara konukçusu bulunmadığından ve pamuk bitkisinin de yalnız </a:t>
            </a:r>
            <a:r>
              <a:rPr lang="tr-TR" sz="3200" dirty="0" err="1"/>
              <a:t>generatif</a:t>
            </a:r>
            <a:r>
              <a:rPr lang="tr-TR" sz="3200" dirty="0"/>
              <a:t> </a:t>
            </a:r>
            <a:r>
              <a:rPr lang="tr-TR" sz="3200" dirty="0" smtClean="0"/>
              <a:t>organlarında beslendikleri </a:t>
            </a:r>
            <a:r>
              <a:rPr lang="tr-TR" sz="3200" dirty="0"/>
              <a:t>için, bu dönemde nesil vermezler.</a:t>
            </a:r>
          </a:p>
          <a:p>
            <a:r>
              <a:rPr lang="tr-TR" sz="3200" dirty="0" smtClean="0"/>
              <a:t>	Kışı </a:t>
            </a:r>
            <a:r>
              <a:rPr lang="tr-TR" sz="3200" dirty="0" err="1"/>
              <a:t>diyapoz</a:t>
            </a:r>
            <a:r>
              <a:rPr lang="tr-TR" sz="3200" dirty="0"/>
              <a:t> halinde geçiren larvaların </a:t>
            </a:r>
            <a:r>
              <a:rPr lang="tr-TR" sz="3200" dirty="0" smtClean="0"/>
              <a:t> bir </a:t>
            </a:r>
            <a:r>
              <a:rPr lang="tr-TR" sz="3200" dirty="0"/>
              <a:t>kısmı mutlaka bitkinin </a:t>
            </a:r>
            <a:endParaRPr lang="tr-TR" sz="3200" dirty="0" smtClean="0"/>
          </a:p>
          <a:p>
            <a:r>
              <a:rPr lang="tr-TR" sz="3200" dirty="0" smtClean="0"/>
              <a:t>Taraklandığı döneme </a:t>
            </a:r>
          </a:p>
          <a:p>
            <a:r>
              <a:rPr lang="tr-TR" sz="3200" dirty="0" smtClean="0"/>
              <a:t>ulaşabilmektedir</a:t>
            </a:r>
            <a:r>
              <a:rPr lang="tr-TR" sz="3200" dirty="0"/>
              <a:t>.</a:t>
            </a:r>
          </a:p>
          <a:p>
            <a:r>
              <a:rPr lang="tr-TR" sz="3200" dirty="0" smtClean="0"/>
              <a:t>	</a:t>
            </a:r>
            <a:r>
              <a:rPr lang="tr-TR" sz="3200" dirty="0" err="1" smtClean="0"/>
              <a:t>Diyapozdan</a:t>
            </a:r>
            <a:r>
              <a:rPr lang="tr-TR" sz="3200" dirty="0" smtClean="0"/>
              <a:t> </a:t>
            </a:r>
          </a:p>
          <a:p>
            <a:r>
              <a:rPr lang="tr-TR" sz="3200" dirty="0" smtClean="0"/>
              <a:t>Kurtulan larva  </a:t>
            </a:r>
          </a:p>
          <a:p>
            <a:r>
              <a:rPr lang="tr-TR" sz="3200" dirty="0" smtClean="0"/>
              <a:t>pupa </a:t>
            </a:r>
            <a:r>
              <a:rPr lang="tr-TR" sz="3200" dirty="0"/>
              <a:t>olmakta daha </a:t>
            </a:r>
            <a:endParaRPr lang="tr-TR" sz="3200" dirty="0" smtClean="0"/>
          </a:p>
          <a:p>
            <a:r>
              <a:rPr lang="tr-TR" sz="3200" dirty="0" smtClean="0"/>
              <a:t>sonra ise erginler </a:t>
            </a:r>
          </a:p>
          <a:p>
            <a:r>
              <a:rPr lang="tr-TR" sz="3200" dirty="0" smtClean="0"/>
              <a:t>oluşmakta</a:t>
            </a:r>
            <a:r>
              <a:rPr lang="tr-TR" sz="3200" dirty="0"/>
              <a:t>.</a:t>
            </a:r>
          </a:p>
        </p:txBody>
      </p:sp>
      <p:pic>
        <p:nvPicPr>
          <p:cNvPr id="6147" name="Picture 7" descr="C:\Users\akif\Desktop\tarla zarrlıları\gelechidae\pect gooss\pinky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30598"/>
            <a:ext cx="5546177" cy="41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2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15" y="2838461"/>
            <a:ext cx="4760913" cy="393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172" y="35795"/>
            <a:ext cx="9128828" cy="6733315"/>
          </a:xfrm>
        </p:spPr>
        <p:txBody>
          <a:bodyPr rtlCol="0">
            <a:normAutofit fontScale="25000" lnSpcReduction="20000"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4100" dirty="0" smtClean="0"/>
              <a:t>	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4100" dirty="0" smtClean="0"/>
              <a:t>	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4100" dirty="0"/>
              <a:t>	</a:t>
            </a:r>
            <a:r>
              <a:rPr lang="tr-TR" sz="12800" dirty="0" smtClean="0"/>
              <a:t>Pamuk bitkileri çıktıktan sonra pamuğa yumurta bırakırlar.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	Bir dişi hayatı boyunca 800 kadar yumurta bırakabilir. 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	Dişiler yumurtalarını pamuk bitkilerinin genç kısımlarına  bırakmakla birlikte esas tarak, çiçek ve kozalara bırakır.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          Bırakılan yumurtalar,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hava koşullarına bağlı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olarak, 4 </a:t>
            </a:r>
            <a:r>
              <a:rPr lang="tr-TR" sz="12800" dirty="0" smtClean="0"/>
              <a:t>- </a:t>
            </a:r>
            <a:r>
              <a:rPr lang="tr-TR" sz="12800" dirty="0" smtClean="0"/>
              <a:t>12 günde 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açılır.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	Yumurtadan çıkan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larvalar hemen tarak,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 çiçek ve kozanın içine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12800" dirty="0" smtClean="0"/>
              <a:t>girer.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6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pic>
        <p:nvPicPr>
          <p:cNvPr id="8195" name="Picture 4" descr="C:\Users\akif\Desktop\tarla zarrlıları\gelechidae\pect gooss\DSCN5081_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82" y="2996952"/>
            <a:ext cx="4224469" cy="3861048"/>
          </a:xfrm>
          <a:noFill/>
        </p:spPr>
      </p:pic>
      <p:sp>
        <p:nvSpPr>
          <p:cNvPr id="8196" name="Dikdörtgen 3"/>
          <p:cNvSpPr>
            <a:spLocks noChangeArrowheads="1"/>
          </p:cNvSpPr>
          <p:nvPr/>
        </p:nvSpPr>
        <p:spPr bwMode="auto">
          <a:xfrm>
            <a:off x="-6808" y="0"/>
            <a:ext cx="8971296" cy="643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tr-TR" sz="2800" dirty="0"/>
          </a:p>
          <a:p>
            <a:r>
              <a:rPr lang="tr-TR" sz="2800" dirty="0"/>
              <a:t>	</a:t>
            </a:r>
            <a:r>
              <a:rPr lang="tr-TR" sz="3200" dirty="0"/>
              <a:t>Larva dönemi yazın 15 gün kadar sürer.</a:t>
            </a:r>
          </a:p>
          <a:p>
            <a:r>
              <a:rPr lang="tr-TR" sz="3200" dirty="0"/>
              <a:t>Olgunlaşan larva kozada bir delik açarak dışarı çıkar. </a:t>
            </a:r>
          </a:p>
          <a:p>
            <a:r>
              <a:rPr lang="tr-TR" sz="3200" dirty="0"/>
              <a:t>	Toprak içinde, bitki artıkları arasında veya koza içerisinde pupa olur.                         </a:t>
            </a:r>
          </a:p>
          <a:p>
            <a:r>
              <a:rPr lang="tr-TR" sz="3200" dirty="0"/>
              <a:t>	Yazın ergin pupadan 8-10 günde çıkar. </a:t>
            </a:r>
          </a:p>
          <a:p>
            <a:r>
              <a:rPr lang="tr-TR" sz="3200" dirty="0"/>
              <a:t>Yılda  4 - 5 döl verebilirler.</a:t>
            </a:r>
          </a:p>
          <a:p>
            <a:r>
              <a:rPr lang="tr-TR" sz="3200" dirty="0"/>
              <a:t>	</a:t>
            </a:r>
          </a:p>
          <a:p>
            <a:r>
              <a:rPr lang="tr-TR" sz="3200" dirty="0"/>
              <a:t>	Sonbaharda havaların </a:t>
            </a:r>
          </a:p>
          <a:p>
            <a:r>
              <a:rPr lang="tr-TR" sz="3200" dirty="0"/>
              <a:t>soğuyup, günlerin kısaldığı </a:t>
            </a:r>
          </a:p>
          <a:p>
            <a:r>
              <a:rPr lang="tr-TR" sz="3200" dirty="0"/>
              <a:t>dönemden sonra </a:t>
            </a:r>
          </a:p>
          <a:p>
            <a:r>
              <a:rPr lang="tr-TR" sz="3200" dirty="0"/>
              <a:t>( ekim -kasım) yaygın olarak </a:t>
            </a:r>
          </a:p>
          <a:p>
            <a:r>
              <a:rPr lang="tr-TR" sz="3200" dirty="0"/>
              <a:t>larvalar </a:t>
            </a:r>
            <a:r>
              <a:rPr lang="tr-TR" sz="3200" dirty="0" err="1"/>
              <a:t>diyapoza</a:t>
            </a:r>
            <a:r>
              <a:rPr lang="tr-TR" sz="3200" dirty="0"/>
              <a:t> girer.</a:t>
            </a:r>
          </a:p>
        </p:txBody>
      </p:sp>
    </p:spTree>
    <p:extLst>
      <p:ext uri="{BB962C8B-B14F-4D97-AF65-F5344CB8AC3E}">
        <p14:creationId xmlns:p14="http://schemas.microsoft.com/office/powerpoint/2010/main" val="26666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0" y="-31750"/>
            <a:ext cx="8991600" cy="30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 sz="2400" b="1"/>
          </a:p>
          <a:p>
            <a:r>
              <a:rPr lang="tr-TR" sz="2400" b="1"/>
              <a:t>ZARAR ŞEKLİ, </a:t>
            </a:r>
            <a:endParaRPr lang="tr-TR" sz="2400"/>
          </a:p>
          <a:p>
            <a:r>
              <a:rPr lang="tr-TR" sz="2400"/>
              <a:t>Zararlının larvası tarak, çiçek ve kozanın içine girerek beslenir. </a:t>
            </a:r>
          </a:p>
          <a:p>
            <a:r>
              <a:rPr lang="tr-TR" sz="2400"/>
              <a:t>Bu organların iç bölümünü yer. </a:t>
            </a:r>
          </a:p>
          <a:p>
            <a:r>
              <a:rPr lang="tr-TR" sz="2400"/>
              <a:t>koza içerisinde oluşan çiğitleri yiyerek zarar verir. </a:t>
            </a:r>
          </a:p>
          <a:p>
            <a:r>
              <a:rPr lang="tr-TR" sz="2400"/>
              <a:t>Yenilen çiğitlerin çimlenme gücü düşer. </a:t>
            </a:r>
          </a:p>
          <a:p>
            <a:r>
              <a:rPr lang="tr-TR" sz="2400"/>
              <a:t>Pembe kurtlu çiğitlerden elde edilen yağın kalitesi düşük olur.</a:t>
            </a:r>
          </a:p>
          <a:p>
            <a:r>
              <a:rPr lang="tr-TR" sz="2400"/>
              <a:t>Lif kalitesini düşürür. </a:t>
            </a:r>
          </a:p>
        </p:txBody>
      </p:sp>
      <p:pic>
        <p:nvPicPr>
          <p:cNvPr id="9219" name="Picture 2" descr="C:\Users\akif\Desktop\tarla zarrlıları\gelechidae\pect gooss\co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89263"/>
            <a:ext cx="37719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F:\selçuk tarla zarrlıları\ant cata slyt\Desert-Cotton-see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667000"/>
            <a:ext cx="49911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50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85" y="2884489"/>
            <a:ext cx="5295216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9525" y="76200"/>
            <a:ext cx="913447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tr-TR" sz="2800" dirty="0"/>
              <a:t>	Koza içinde olgunlaşan larvanın dışarı çıkma deliğinden, rutubetli koşullarda </a:t>
            </a:r>
            <a:r>
              <a:rPr lang="tr-TR" sz="2800" dirty="0" err="1"/>
              <a:t>fungal</a:t>
            </a:r>
            <a:r>
              <a:rPr lang="tr-TR" sz="2800" dirty="0"/>
              <a:t> enfeksiyonları olabilir. </a:t>
            </a:r>
          </a:p>
          <a:p>
            <a:r>
              <a:rPr lang="tr-TR" sz="2800" dirty="0"/>
              <a:t>	Çiçekte larva bulunursa, rozet çiçek denilen kapalı çiçek oluşur.</a:t>
            </a:r>
          </a:p>
          <a:p>
            <a:r>
              <a:rPr lang="tr-TR" sz="2800" dirty="0"/>
              <a:t>	Koza içindeki larva 1 - 2 çenet evini tahrip eder.</a:t>
            </a:r>
          </a:p>
          <a:p>
            <a:r>
              <a:rPr lang="tr-TR" sz="2800" dirty="0" smtClean="0"/>
              <a:t>	Kozada </a:t>
            </a:r>
            <a:r>
              <a:rPr lang="tr-TR" sz="2800" dirty="0"/>
              <a:t>birden fazla larva bulunması halinde kozanın tümü zarar görür.</a:t>
            </a:r>
          </a:p>
          <a:p>
            <a:r>
              <a:rPr lang="tr-TR" sz="2800" dirty="0"/>
              <a:t>	Ağır enfeksiyon </a:t>
            </a:r>
          </a:p>
          <a:p>
            <a:r>
              <a:rPr lang="tr-TR" sz="2800" dirty="0"/>
              <a:t>koşullarında </a:t>
            </a:r>
          </a:p>
          <a:p>
            <a:r>
              <a:rPr lang="tr-TR" sz="2800" dirty="0"/>
              <a:t>kör kozalar oluşur</a:t>
            </a:r>
          </a:p>
          <a:p>
            <a:r>
              <a:rPr lang="tr-TR" sz="2800" dirty="0"/>
              <a:t>ve zarar % 80'e kadar </a:t>
            </a:r>
          </a:p>
          <a:p>
            <a:r>
              <a:rPr lang="tr-TR" sz="2800" dirty="0"/>
              <a:t>ulaşabilir.</a:t>
            </a:r>
          </a:p>
        </p:txBody>
      </p:sp>
      <p:sp>
        <p:nvSpPr>
          <p:cNvPr id="10244" name="Dikdörtgen 1"/>
          <p:cNvSpPr>
            <a:spLocks noChangeArrowheads="1"/>
          </p:cNvSpPr>
          <p:nvPr/>
        </p:nvSpPr>
        <p:spPr bwMode="auto">
          <a:xfrm>
            <a:off x="381000" y="2514600"/>
            <a:ext cx="647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tr-T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1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07504" y="-37256"/>
            <a:ext cx="90364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tr-TR" sz="2800" b="1" dirty="0"/>
              <a:t>MÜCADELESİ</a:t>
            </a:r>
            <a:endParaRPr lang="tr-TR" sz="2800" dirty="0"/>
          </a:p>
          <a:p>
            <a:pPr>
              <a:defRPr/>
            </a:pPr>
            <a:r>
              <a:rPr lang="tr-TR" sz="2800" b="1" dirty="0"/>
              <a:t>Kültürel Önlemler</a:t>
            </a:r>
            <a:endParaRPr lang="tr-TR" sz="2800" dirty="0"/>
          </a:p>
          <a:p>
            <a:pPr>
              <a:defRPr/>
            </a:pPr>
            <a:r>
              <a:rPr lang="tr-TR" sz="2800" dirty="0" smtClean="0"/>
              <a:t>	</a:t>
            </a:r>
            <a:r>
              <a:rPr lang="tr-TR" sz="3200" dirty="0" smtClean="0"/>
              <a:t>Zararlı </a:t>
            </a:r>
            <a:r>
              <a:rPr lang="tr-TR" sz="3200" dirty="0"/>
              <a:t>kışı </a:t>
            </a:r>
            <a:r>
              <a:rPr lang="tr-TR" sz="3200" dirty="0" err="1"/>
              <a:t>diyapoz</a:t>
            </a:r>
            <a:r>
              <a:rPr lang="tr-TR" sz="3200" dirty="0"/>
              <a:t> halinde kör kozaların içinde veya çiğit içerisinde geçirdiğinden tarla ve tohum temizliği gelecek yılın </a:t>
            </a:r>
            <a:r>
              <a:rPr lang="tr-TR" sz="3200" dirty="0" err="1"/>
              <a:t>populasyonunu</a:t>
            </a:r>
            <a:r>
              <a:rPr lang="tr-TR" sz="3200" dirty="0"/>
              <a:t> azaltmada çok </a:t>
            </a:r>
            <a:r>
              <a:rPr lang="tr-TR" sz="3200" dirty="0" smtClean="0"/>
              <a:t>önemlidir. Hasattan  </a:t>
            </a:r>
            <a:r>
              <a:rPr lang="tr-TR" sz="3200" dirty="0"/>
              <a:t>sonra tarlada kalan saplar </a:t>
            </a:r>
            <a:r>
              <a:rPr lang="tr-TR" sz="3200" dirty="0" err="1" smtClean="0"/>
              <a:t>sapkeser</a:t>
            </a:r>
            <a:r>
              <a:rPr lang="tr-TR" sz="3200" dirty="0" smtClean="0"/>
              <a:t> ile </a:t>
            </a:r>
            <a:r>
              <a:rPr lang="tr-TR" sz="3200" dirty="0"/>
              <a:t>kesilerek tarla derin sürülmelidir. 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1" y="3379064"/>
            <a:ext cx="7461549" cy="345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68760"/>
            <a:ext cx="2746648" cy="148878"/>
          </a:xfrm>
        </p:spPr>
        <p:txBody>
          <a:bodyPr>
            <a:normAutofit fontScale="90000"/>
          </a:bodyPr>
          <a:lstStyle/>
          <a:p>
            <a:pPr eaLnBrk="1" hangingPunct="1"/>
            <a:endParaRPr lang="tr-TR" sz="1000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" y="76200"/>
            <a:ext cx="9105900" cy="630512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Tohum temizliği içinde tohumların </a:t>
            </a:r>
            <a:r>
              <a:rPr lang="tr-TR" dirty="0" err="1" smtClean="0"/>
              <a:t>sawgine'den</a:t>
            </a:r>
            <a:r>
              <a:rPr lang="tr-TR" dirty="0" smtClean="0"/>
              <a:t> ve </a:t>
            </a:r>
            <a:r>
              <a:rPr lang="tr-TR" dirty="0" err="1" smtClean="0"/>
              <a:t>linter</a:t>
            </a:r>
            <a:r>
              <a:rPr lang="tr-TR" dirty="0" smtClean="0"/>
              <a:t> </a:t>
            </a:r>
            <a:r>
              <a:rPr lang="tr-TR" dirty="0" err="1" smtClean="0"/>
              <a:t>makinalanndan</a:t>
            </a:r>
            <a:r>
              <a:rPr lang="tr-TR" dirty="0" smtClean="0"/>
              <a:t> geçmesi gereklidir.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</a:t>
            </a:r>
            <a:r>
              <a:rPr lang="tr-TR" dirty="0" err="1" smtClean="0"/>
              <a:t>Sawgine</a:t>
            </a:r>
            <a:r>
              <a:rPr lang="tr-TR" dirty="0" smtClean="0"/>
              <a:t> ve </a:t>
            </a:r>
            <a:r>
              <a:rPr lang="tr-TR" dirty="0" err="1" smtClean="0"/>
              <a:t>linter</a:t>
            </a:r>
            <a:r>
              <a:rPr lang="tr-TR" dirty="0" smtClean="0"/>
              <a:t> </a:t>
            </a:r>
            <a:r>
              <a:rPr lang="tr-TR" dirty="0" err="1" smtClean="0"/>
              <a:t>makinalanndan</a:t>
            </a:r>
            <a:r>
              <a:rPr lang="tr-TR" dirty="0" smtClean="0"/>
              <a:t> geçmiş tohumluk çiğitler </a:t>
            </a:r>
            <a:r>
              <a:rPr lang="tr-TR" dirty="0" err="1" smtClean="0"/>
              <a:t>Pembekurt'tan</a:t>
            </a:r>
            <a:r>
              <a:rPr lang="tr-TR" dirty="0" smtClean="0"/>
              <a:t> temizlenmektedir.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</a:t>
            </a:r>
            <a:r>
              <a:rPr lang="tr-TR" dirty="0" err="1" smtClean="0"/>
              <a:t>Rollergine'den</a:t>
            </a:r>
            <a:r>
              <a:rPr lang="tr-TR" dirty="0" smtClean="0"/>
              <a:t> geçmiş </a:t>
            </a:r>
            <a:r>
              <a:rPr lang="tr-TR" dirty="0" err="1" smtClean="0"/>
              <a:t>Pembekurtlu</a:t>
            </a:r>
            <a:r>
              <a:rPr lang="tr-TR" dirty="0" smtClean="0"/>
              <a:t> bulaşık tohumluk çiğit ise </a:t>
            </a:r>
            <a:r>
              <a:rPr lang="tr-TR" dirty="0" err="1" smtClean="0"/>
              <a:t>sterilazyon</a:t>
            </a:r>
            <a:r>
              <a:rPr lang="tr-TR" dirty="0" smtClean="0"/>
              <a:t> veya </a:t>
            </a:r>
            <a:r>
              <a:rPr lang="tr-TR" dirty="0" err="1" smtClean="0"/>
              <a:t>fumigasyon</a:t>
            </a:r>
            <a:r>
              <a:rPr lang="tr-TR" dirty="0" smtClean="0"/>
              <a:t> gibi işlemlere tabi tutulmalıdır.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Hasattan sonra hayvan sürülerini tarlalara bırakmak tarlada kalan yeşil ve kör kozaların yenilmesine neden olur. Bu da Pembekurt  mücadelesinde yarar sağlamaktadır .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0670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13315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13316" name="Dikdörtgen 3"/>
          <p:cNvSpPr>
            <a:spLocks noChangeArrowheads="1"/>
          </p:cNvSpPr>
          <p:nvPr/>
        </p:nvSpPr>
        <p:spPr bwMode="auto">
          <a:xfrm>
            <a:off x="76200" y="304800"/>
            <a:ext cx="9392344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tr-TR" sz="3200" dirty="0"/>
              <a:t>	Münavebe yapılması ve erken hasat yapılması yarar sağlar.</a:t>
            </a:r>
          </a:p>
          <a:p>
            <a:pPr>
              <a:lnSpc>
                <a:spcPct val="80000"/>
              </a:lnSpc>
            </a:pPr>
            <a:r>
              <a:rPr lang="tr-TR" sz="3200" dirty="0"/>
              <a:t>Erken ekim ve erkenci çeşitlerin ekilmesi erken hasat olanağı vereceğinden sonbaharda tarlaların işlenmesine zaman ve imkan </a:t>
            </a:r>
            <a:r>
              <a:rPr lang="tr-TR" sz="3200" dirty="0" err="1"/>
              <a:t>saglar.Bu</a:t>
            </a:r>
            <a:r>
              <a:rPr lang="tr-TR" sz="3200" dirty="0"/>
              <a:t> da gelecek yıla intikal edecek Pembekurt </a:t>
            </a:r>
            <a:r>
              <a:rPr lang="tr-TR" sz="3200" dirty="0" err="1"/>
              <a:t>populasyonunun</a:t>
            </a:r>
            <a:r>
              <a:rPr lang="tr-TR" sz="3200" dirty="0"/>
              <a:t> aleyhine olacaktır. </a:t>
            </a:r>
          </a:p>
          <a:p>
            <a:pPr>
              <a:lnSpc>
                <a:spcPct val="80000"/>
              </a:lnSpc>
            </a:pPr>
            <a:r>
              <a:rPr lang="tr-TR" sz="3200" dirty="0"/>
              <a:t>	Ayrıca mevsim içinde tarlada görülen rozet çiçeklerin toplanıp yok edilmesi de </a:t>
            </a:r>
            <a:r>
              <a:rPr lang="tr-TR" sz="3200" dirty="0" err="1"/>
              <a:t>populasyonun</a:t>
            </a:r>
            <a:r>
              <a:rPr lang="tr-TR" sz="3200" dirty="0"/>
              <a:t> kırılması açısından yararlıdır.</a:t>
            </a:r>
          </a:p>
        </p:txBody>
      </p:sp>
      <p:sp>
        <p:nvSpPr>
          <p:cNvPr id="13317" name="Dikdörtgen 4"/>
          <p:cNvSpPr>
            <a:spLocks noChangeArrowheads="1"/>
          </p:cNvSpPr>
          <p:nvPr/>
        </p:nvSpPr>
        <p:spPr bwMode="auto">
          <a:xfrm>
            <a:off x="228600" y="4343400"/>
            <a:ext cx="838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tr-TR" sz="3200" b="1" dirty="0"/>
              <a:t>KONUKÇULARI</a:t>
            </a:r>
            <a:endParaRPr lang="tr-TR" sz="3200" dirty="0"/>
          </a:p>
          <a:p>
            <a:r>
              <a:rPr lang="tr-TR" sz="3200" dirty="0"/>
              <a:t>	Pamuk dışında </a:t>
            </a:r>
            <a:r>
              <a:rPr lang="tr-TR" sz="3200" dirty="0" err="1"/>
              <a:t>Malvaceae</a:t>
            </a:r>
            <a:r>
              <a:rPr lang="tr-TR" sz="3200" dirty="0"/>
              <a:t> familyasına ait diğer bitkilerde, özellikle bamyada bulunur</a:t>
            </a:r>
          </a:p>
        </p:txBody>
      </p:sp>
    </p:spTree>
    <p:extLst>
      <p:ext uri="{BB962C8B-B14F-4D97-AF65-F5344CB8AC3E}">
        <p14:creationId xmlns:p14="http://schemas.microsoft.com/office/powerpoint/2010/main" val="41418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0" y="287338"/>
            <a:ext cx="6019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tr-TR" sz="2400" dirty="0"/>
              <a:t>	Yumurtadan yeni çıkmış larva soluk krem renginde olup baş siyahtır. </a:t>
            </a:r>
          </a:p>
          <a:p>
            <a:pPr algn="l"/>
            <a:r>
              <a:rPr lang="tr-TR" sz="2400" dirty="0"/>
              <a:t>	İleriki dönemde larva rengi soluk kırmızı veya pembe olup her bir </a:t>
            </a:r>
            <a:r>
              <a:rPr lang="tr-TR" sz="2400" dirty="0" err="1"/>
              <a:t>segment</a:t>
            </a:r>
            <a:r>
              <a:rPr lang="tr-TR" sz="2400" dirty="0"/>
              <a:t> üzerinde önde 4 arkada 2'şer adet koyu kahverengi nokta bulunur.</a:t>
            </a:r>
          </a:p>
          <a:p>
            <a:pPr algn="l"/>
            <a:r>
              <a:rPr lang="tr-TR" sz="2400" dirty="0"/>
              <a:t>	Birkaç  tane koyu kahverengi veya pembe çizgi vücut boyunca uzanır. </a:t>
            </a:r>
          </a:p>
        </p:txBody>
      </p:sp>
      <p:pic>
        <p:nvPicPr>
          <p:cNvPr id="9219" name="Picture 5" descr="12341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4800"/>
            <a:ext cx="2667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thumb_48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7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14339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tr-TR" dirty="0" smtClean="0"/>
          </a:p>
        </p:txBody>
      </p:sp>
      <p:sp>
        <p:nvSpPr>
          <p:cNvPr id="14340" name="Dikdörtgen 3"/>
          <p:cNvSpPr>
            <a:spLocks noChangeArrowheads="1"/>
          </p:cNvSpPr>
          <p:nvPr/>
        </p:nvSpPr>
        <p:spPr bwMode="auto">
          <a:xfrm>
            <a:off x="685800" y="1066800"/>
            <a:ext cx="8305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tr-TR" sz="3200" b="1" dirty="0"/>
              <a:t>DOĞAL DÜŞMANLARI</a:t>
            </a:r>
            <a:endParaRPr lang="tr-TR" sz="3200" dirty="0"/>
          </a:p>
          <a:p>
            <a:r>
              <a:rPr lang="tr-TR" sz="3200" i="1" dirty="0"/>
              <a:t> </a:t>
            </a:r>
          </a:p>
          <a:p>
            <a:pPr algn="ctr"/>
            <a:r>
              <a:rPr lang="tr-TR" sz="3200" i="1" dirty="0" err="1"/>
              <a:t>Exristes</a:t>
            </a:r>
            <a:r>
              <a:rPr lang="tr-TR" sz="3200" i="1" dirty="0"/>
              <a:t> </a:t>
            </a:r>
            <a:r>
              <a:rPr lang="tr-TR" sz="3200" i="1" dirty="0" err="1"/>
              <a:t>roborator</a:t>
            </a:r>
            <a:r>
              <a:rPr lang="tr-TR" sz="3200" i="1" dirty="0"/>
              <a:t> F. (</a:t>
            </a:r>
            <a:r>
              <a:rPr lang="tr-TR" sz="3200" i="1" dirty="0" err="1"/>
              <a:t>Hym</a:t>
            </a:r>
            <a:r>
              <a:rPr lang="tr-TR" sz="3200" i="1" dirty="0"/>
              <a:t>.: </a:t>
            </a:r>
            <a:r>
              <a:rPr lang="tr-TR" sz="3200" i="1" dirty="0" err="1"/>
              <a:t>Ichneumonidae</a:t>
            </a:r>
            <a:r>
              <a:rPr lang="tr-TR" sz="3200" i="1" dirty="0"/>
              <a:t>)</a:t>
            </a:r>
          </a:p>
          <a:p>
            <a:pPr algn="ctr"/>
            <a:r>
              <a:rPr lang="tr-TR" sz="3200" i="1" dirty="0" err="1"/>
              <a:t>Chrysocharis</a:t>
            </a:r>
            <a:r>
              <a:rPr lang="tr-TR" sz="3200" i="1" dirty="0"/>
              <a:t> sp. (</a:t>
            </a:r>
            <a:r>
              <a:rPr lang="tr-TR" sz="3200" i="1" dirty="0" err="1"/>
              <a:t>Hym</a:t>
            </a:r>
            <a:r>
              <a:rPr lang="tr-TR" sz="3200" i="1" dirty="0"/>
              <a:t>.: </a:t>
            </a:r>
            <a:r>
              <a:rPr lang="tr-TR" sz="3200" i="1" dirty="0" err="1"/>
              <a:t>Eulophidae</a:t>
            </a:r>
            <a:r>
              <a:rPr lang="tr-TR" sz="3200" i="1" dirty="0"/>
              <a:t>)</a:t>
            </a:r>
          </a:p>
          <a:p>
            <a:pPr algn="ctr"/>
            <a:r>
              <a:rPr lang="tr-TR" sz="3200" i="1" dirty="0" err="1"/>
              <a:t>Rogas</a:t>
            </a:r>
            <a:r>
              <a:rPr lang="tr-TR" sz="3200" i="1" dirty="0"/>
              <a:t> </a:t>
            </a:r>
            <a:r>
              <a:rPr lang="tr-TR" sz="3200" i="1" dirty="0" err="1"/>
              <a:t>kitcheneri</a:t>
            </a:r>
            <a:r>
              <a:rPr lang="tr-TR" sz="3200" i="1" dirty="0"/>
              <a:t> (</a:t>
            </a:r>
            <a:r>
              <a:rPr lang="tr-TR" sz="3200" i="1" dirty="0" err="1"/>
              <a:t>Hym</a:t>
            </a:r>
            <a:r>
              <a:rPr lang="tr-TR" sz="3200" i="1" dirty="0"/>
              <a:t>.: </a:t>
            </a:r>
            <a:r>
              <a:rPr lang="tr-TR" sz="3200" i="1" dirty="0" err="1"/>
              <a:t>Braconidae</a:t>
            </a:r>
            <a:r>
              <a:rPr lang="tr-TR" sz="3200" i="1" dirty="0"/>
              <a:t>)</a:t>
            </a:r>
          </a:p>
          <a:p>
            <a:pPr algn="ctr"/>
            <a:r>
              <a:rPr lang="tr-TR" sz="3200" i="1" dirty="0" err="1"/>
              <a:t>Habrocytus</a:t>
            </a:r>
            <a:r>
              <a:rPr lang="tr-TR" sz="3200" i="1" dirty="0"/>
              <a:t> sp. (</a:t>
            </a:r>
            <a:r>
              <a:rPr lang="tr-TR" sz="3200" i="1" dirty="0" err="1"/>
              <a:t>Hym</a:t>
            </a:r>
            <a:r>
              <a:rPr lang="tr-TR" sz="3200" i="1" dirty="0"/>
              <a:t>.: </a:t>
            </a:r>
            <a:r>
              <a:rPr lang="tr-TR" sz="3200" i="1" dirty="0" err="1"/>
              <a:t>Pteromalidae</a:t>
            </a:r>
            <a:r>
              <a:rPr lang="tr-TR" sz="3200" i="1" dirty="0"/>
              <a:t>)</a:t>
            </a:r>
          </a:p>
          <a:p>
            <a:pPr algn="ctr"/>
            <a:r>
              <a:rPr lang="tr-TR" sz="3200" i="1" dirty="0" err="1"/>
              <a:t>Pyemotes</a:t>
            </a:r>
            <a:r>
              <a:rPr lang="tr-TR" sz="3200" i="1" dirty="0"/>
              <a:t> </a:t>
            </a:r>
            <a:r>
              <a:rPr lang="tr-TR" sz="3200" i="1" dirty="0" err="1"/>
              <a:t>ventricosus</a:t>
            </a:r>
            <a:r>
              <a:rPr lang="tr-TR" sz="3200" i="1" dirty="0"/>
              <a:t> (</a:t>
            </a:r>
            <a:r>
              <a:rPr lang="tr-TR" sz="3200" i="1" dirty="0" err="1"/>
              <a:t>Newport</a:t>
            </a:r>
            <a:r>
              <a:rPr lang="tr-TR" sz="3200" i="1" dirty="0"/>
              <a:t>) (</a:t>
            </a:r>
            <a:r>
              <a:rPr lang="tr-TR" sz="3200" i="1" dirty="0" err="1"/>
              <a:t>Acarina</a:t>
            </a:r>
            <a:r>
              <a:rPr lang="tr-TR" sz="32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1536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0"/>
            <a:ext cx="9051925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Dikdörtgen 3"/>
          <p:cNvSpPr>
            <a:spLocks noChangeArrowheads="1"/>
          </p:cNvSpPr>
          <p:nvPr/>
        </p:nvSpPr>
        <p:spPr bwMode="auto">
          <a:xfrm>
            <a:off x="457200" y="5327650"/>
            <a:ext cx="3865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tr-TR"/>
              <a:t>Solenopis invicta adult oblique m 01</a:t>
            </a:r>
          </a:p>
        </p:txBody>
      </p:sp>
    </p:spTree>
    <p:extLst>
      <p:ext uri="{BB962C8B-B14F-4D97-AF65-F5344CB8AC3E}">
        <p14:creationId xmlns:p14="http://schemas.microsoft.com/office/powerpoint/2010/main" val="33137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76200" y="438150"/>
            <a:ext cx="8839200" cy="41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tr-TR" sz="3200" b="1" dirty="0"/>
              <a:t>	</a:t>
            </a:r>
          </a:p>
          <a:p>
            <a:pPr algn="ctr"/>
            <a:r>
              <a:rPr lang="tr-TR" sz="3200" b="1" dirty="0"/>
              <a:t>Kullanılabilecek İlaçlar ve Dozları</a:t>
            </a:r>
          </a:p>
          <a:p>
            <a:pPr algn="ctr"/>
            <a:endParaRPr lang="tr-TR" sz="1400" dirty="0"/>
          </a:p>
          <a:p>
            <a:pPr algn="ctr"/>
            <a:r>
              <a:rPr lang="tr-TR" sz="3200" dirty="0"/>
              <a:t>Etkili Madde </a:t>
            </a:r>
            <a:r>
              <a:rPr lang="tr-TR" sz="3200" dirty="0" err="1"/>
              <a:t>Formülasyonu</a:t>
            </a:r>
            <a:r>
              <a:rPr lang="tr-TR" sz="3200" dirty="0"/>
              <a:t> Dozu (Preparat)</a:t>
            </a:r>
          </a:p>
          <a:p>
            <a:pPr algn="ctr"/>
            <a:endParaRPr lang="tr-TR" sz="1600" dirty="0"/>
          </a:p>
          <a:p>
            <a:pPr algn="ctr"/>
            <a:r>
              <a:rPr lang="tr-TR" sz="3200" dirty="0"/>
              <a:t>Adı ve Oranı                                    Dekara</a:t>
            </a:r>
          </a:p>
          <a:p>
            <a:pPr algn="ctr"/>
            <a:endParaRPr lang="tr-TR" sz="1200" dirty="0"/>
          </a:p>
          <a:p>
            <a:pPr algn="ctr"/>
            <a:r>
              <a:rPr lang="tr-TR" sz="3200" dirty="0" err="1"/>
              <a:t>Carbaryl</a:t>
            </a:r>
            <a:r>
              <a:rPr lang="tr-TR" sz="3200" dirty="0"/>
              <a:t>, % 85 WP                          210 g</a:t>
            </a:r>
          </a:p>
          <a:p>
            <a:pPr algn="ctr"/>
            <a:r>
              <a:rPr lang="tr-TR" sz="3200" dirty="0" err="1"/>
              <a:t>Carbaryl</a:t>
            </a:r>
            <a:r>
              <a:rPr lang="tr-TR" sz="3200" dirty="0"/>
              <a:t>, % 50 WP                          350 g</a:t>
            </a:r>
          </a:p>
          <a:p>
            <a:pPr algn="ctr"/>
            <a:r>
              <a:rPr lang="tr-TR" sz="3200" dirty="0" err="1"/>
              <a:t>Azinphos</a:t>
            </a:r>
            <a:r>
              <a:rPr lang="tr-TR" sz="3200" dirty="0"/>
              <a:t> - </a:t>
            </a:r>
            <a:r>
              <a:rPr lang="tr-TR" sz="3200" dirty="0" err="1"/>
              <a:t>methyl</a:t>
            </a:r>
            <a:r>
              <a:rPr lang="tr-TR" sz="3200" dirty="0"/>
              <a:t>, 230 g/1 EC       300 ml</a:t>
            </a:r>
          </a:p>
        </p:txBody>
      </p:sp>
    </p:spTree>
    <p:extLst>
      <p:ext uri="{BB962C8B-B14F-4D97-AF65-F5344CB8AC3E}">
        <p14:creationId xmlns:p14="http://schemas.microsoft.com/office/powerpoint/2010/main" val="274010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C:\Users\akif\Desktop\tarla zarrlıları\gelechidae\pht operc\01760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1124744"/>
            <a:ext cx="9258300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-54816" y="41294"/>
            <a:ext cx="92583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tr-TR" sz="3200" b="1" dirty="0"/>
              <a:t>PATATES </a:t>
            </a:r>
            <a:r>
              <a:rPr lang="tr-TR" sz="3200" b="1" dirty="0" err="1"/>
              <a:t>GÜVESi</a:t>
            </a:r>
            <a:endParaRPr lang="tr-TR" sz="3200" b="1" dirty="0"/>
          </a:p>
          <a:p>
            <a:pPr algn="ctr"/>
            <a:r>
              <a:rPr lang="tr-TR" sz="3200" b="1" i="1" dirty="0" err="1" smtClean="0"/>
              <a:t>Phthorimaea</a:t>
            </a:r>
            <a:r>
              <a:rPr lang="tr-TR" sz="3200" b="1" i="1" dirty="0" smtClean="0"/>
              <a:t> </a:t>
            </a:r>
            <a:r>
              <a:rPr lang="tr-TR" sz="3200" b="1" i="1" dirty="0" err="1" smtClean="0"/>
              <a:t>operculella</a:t>
            </a:r>
            <a:r>
              <a:rPr lang="tr-TR" sz="3200" b="1" i="1" dirty="0" smtClean="0"/>
              <a:t>(</a:t>
            </a:r>
            <a:r>
              <a:rPr lang="tr-TR" sz="3200" b="1" i="1" dirty="0" err="1" smtClean="0"/>
              <a:t>Zeller</a:t>
            </a:r>
            <a:r>
              <a:rPr lang="tr-TR" sz="3200" b="1" i="1" dirty="0" smtClean="0"/>
              <a:t>.)(</a:t>
            </a:r>
            <a:r>
              <a:rPr lang="tr-TR" sz="3200" b="1" i="1" dirty="0" err="1" smtClean="0"/>
              <a:t>Lep</a:t>
            </a:r>
            <a:r>
              <a:rPr lang="tr-TR" sz="3200" b="1" i="1" dirty="0" smtClean="0"/>
              <a:t>.:</a:t>
            </a:r>
            <a:r>
              <a:rPr lang="tr-TR" sz="3200" b="1" i="1" dirty="0" err="1" smtClean="0"/>
              <a:t>Gelechidae</a:t>
            </a:r>
            <a:r>
              <a:rPr lang="tr-TR" sz="3200" b="1" i="1" dirty="0" smtClean="0"/>
              <a:t>)</a:t>
            </a:r>
            <a:endParaRPr lang="tr-TR" sz="3200" b="1" i="1" dirty="0"/>
          </a:p>
        </p:txBody>
      </p:sp>
    </p:spTree>
    <p:extLst>
      <p:ext uri="{BB962C8B-B14F-4D97-AF65-F5344CB8AC3E}">
        <p14:creationId xmlns:p14="http://schemas.microsoft.com/office/powerpoint/2010/main" val="31686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107950" y="411033"/>
            <a:ext cx="41910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tr-TR" sz="3200" b="1" dirty="0"/>
              <a:t>Tanımı ve Yaşayışı:</a:t>
            </a:r>
            <a:endParaRPr lang="tr-TR" sz="3200" dirty="0"/>
          </a:p>
          <a:p>
            <a:r>
              <a:rPr lang="tr-TR" sz="3200" dirty="0" smtClean="0"/>
              <a:t>	Kanatları </a:t>
            </a:r>
            <a:r>
              <a:rPr lang="tr-TR" sz="3200" dirty="0"/>
              <a:t>çok dar, </a:t>
            </a:r>
          </a:p>
          <a:p>
            <a:r>
              <a:rPr lang="tr-TR" sz="3200" dirty="0"/>
              <a:t>Vücut  ince uzun olup </a:t>
            </a:r>
            <a:endParaRPr lang="tr-TR" sz="3200" dirty="0" smtClean="0"/>
          </a:p>
          <a:p>
            <a:r>
              <a:rPr lang="tr-TR" sz="3200" dirty="0" smtClean="0"/>
              <a:t>5-6 mm. </a:t>
            </a:r>
            <a:r>
              <a:rPr lang="tr-TR" sz="3200" dirty="0"/>
              <a:t>kadardır.</a:t>
            </a:r>
          </a:p>
          <a:p>
            <a:r>
              <a:rPr lang="tr-TR" sz="3200" dirty="0" smtClean="0"/>
              <a:t>	Antenler </a:t>
            </a:r>
            <a:r>
              <a:rPr lang="tr-TR" sz="3200" dirty="0"/>
              <a:t>vücuttan daha uzundur. </a:t>
            </a:r>
          </a:p>
          <a:p>
            <a:r>
              <a:rPr lang="tr-TR" sz="3200" dirty="0" smtClean="0"/>
              <a:t>	Ön kanatlar grimsi kahverengi üzeri </a:t>
            </a:r>
            <a:r>
              <a:rPr lang="tr-TR" sz="3200" dirty="0"/>
              <a:t>koyu kahverengi irili ufaklı noktalıdır.</a:t>
            </a:r>
          </a:p>
        </p:txBody>
      </p:sp>
      <p:pic>
        <p:nvPicPr>
          <p:cNvPr id="3075" name="Picture 4" descr="C:\Users\akif\Desktop\tarla zarrlıları\gelechidae\pht operc\opercu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3441700"/>
            <a:ext cx="48482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8" descr="C:\Users\akif\Desktop\tarla zarrlıları\gelechidae\pht operc\phthorimaea_operculella_ma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374650"/>
            <a:ext cx="47625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89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ikdörtgen 1"/>
          <p:cNvSpPr>
            <a:spLocks noChangeArrowheads="1"/>
          </p:cNvSpPr>
          <p:nvPr/>
        </p:nvSpPr>
        <p:spPr bwMode="auto">
          <a:xfrm>
            <a:off x="2115" y="188640"/>
            <a:ext cx="9144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sz="3200" dirty="0" smtClean="0"/>
              <a:t>	Olgun </a:t>
            </a:r>
            <a:r>
              <a:rPr lang="tr-TR" sz="3200" dirty="0"/>
              <a:t>larva 8-10 </a:t>
            </a:r>
            <a:r>
              <a:rPr lang="tr-TR" sz="3200" dirty="0" smtClean="0"/>
              <a:t>mm. </a:t>
            </a:r>
            <a:r>
              <a:rPr lang="tr-TR" sz="3200" dirty="0"/>
              <a:t>uzunluğundadır. </a:t>
            </a:r>
          </a:p>
          <a:p>
            <a:r>
              <a:rPr lang="tr-TR" sz="3200" dirty="0" smtClean="0"/>
              <a:t>	Baş</a:t>
            </a:r>
            <a:r>
              <a:rPr lang="tr-TR" sz="3200" dirty="0"/>
              <a:t>, koyu kahverengidir.</a:t>
            </a:r>
          </a:p>
          <a:p>
            <a:r>
              <a:rPr lang="tr-TR" sz="3200" dirty="0" smtClean="0"/>
              <a:t>	Larva </a:t>
            </a:r>
            <a:r>
              <a:rPr lang="tr-TR" sz="3200" dirty="0"/>
              <a:t>rengi patates yumrularıyla </a:t>
            </a:r>
            <a:r>
              <a:rPr lang="tr-TR" sz="3200" dirty="0" smtClean="0"/>
              <a:t>beslenenlerde </a:t>
            </a:r>
            <a:r>
              <a:rPr lang="tr-TR" sz="3200" dirty="0"/>
              <a:t>vücut pembemsi </a:t>
            </a:r>
            <a:r>
              <a:rPr lang="tr-TR" sz="3200" dirty="0" smtClean="0"/>
              <a:t>beyaz, yapraklarıyla beslenenlerde yeşil</a:t>
            </a:r>
            <a:r>
              <a:rPr lang="tr-TR" sz="3200" dirty="0"/>
              <a:t> </a:t>
            </a:r>
            <a:r>
              <a:rPr lang="tr-TR" sz="3200" dirty="0" smtClean="0"/>
              <a:t>renkte.  </a:t>
            </a:r>
            <a:endParaRPr lang="tr-TR" sz="3200" dirty="0"/>
          </a:p>
          <a:p>
            <a:r>
              <a:rPr lang="tr-TR" sz="3200" dirty="0" smtClean="0"/>
              <a:t>         Patlıcan  yapraklarıyla beslenenlerde </a:t>
            </a:r>
            <a:r>
              <a:rPr lang="tr-TR" sz="3200" dirty="0"/>
              <a:t>ise daha </a:t>
            </a:r>
            <a:r>
              <a:rPr lang="tr-TR" sz="3200" dirty="0" smtClean="0"/>
              <a:t>koyudur</a:t>
            </a:r>
            <a:r>
              <a:rPr lang="tr-TR" dirty="0" smtClean="0"/>
              <a:t>.</a:t>
            </a:r>
          </a:p>
        </p:txBody>
      </p:sp>
      <p:pic>
        <p:nvPicPr>
          <p:cNvPr id="4099" name="Picture 5" descr="C:\Users\akif\Desktop\tarla zarrlıları\gelechidae\pht operc\01760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3356992"/>
            <a:ext cx="699622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27221" y="38738"/>
            <a:ext cx="912744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tr-TR" sz="3200" dirty="0" smtClean="0"/>
              <a:t>	Zararlı </a:t>
            </a:r>
            <a:r>
              <a:rPr lang="tr-TR" sz="3200" dirty="0"/>
              <a:t>kışı ambar veya tarlada kalmış patatesler </a:t>
            </a:r>
            <a:r>
              <a:rPr lang="tr-TR" sz="3200" dirty="0" smtClean="0"/>
              <a:t>üzerinde Larva </a:t>
            </a:r>
            <a:r>
              <a:rPr lang="tr-TR" sz="3200" dirty="0"/>
              <a:t>ve pupa halinde geçirir. </a:t>
            </a:r>
          </a:p>
          <a:p>
            <a:r>
              <a:rPr lang="tr-TR" sz="3200" dirty="0" smtClean="0"/>
              <a:t>	Ortalama </a:t>
            </a:r>
            <a:r>
              <a:rPr lang="tr-TR" sz="3200" dirty="0"/>
              <a:t>sıcaklığın </a:t>
            </a:r>
            <a:r>
              <a:rPr lang="tr-TR" sz="3200" dirty="0" smtClean="0"/>
              <a:t>15ºC`ye ulaşmasıyla </a:t>
            </a:r>
          </a:p>
          <a:p>
            <a:r>
              <a:rPr lang="tr-TR" sz="3200" dirty="0" smtClean="0"/>
              <a:t>(</a:t>
            </a:r>
            <a:r>
              <a:rPr lang="tr-TR" sz="3200" dirty="0"/>
              <a:t>mart </a:t>
            </a:r>
            <a:r>
              <a:rPr lang="tr-TR" sz="3200" dirty="0" smtClean="0"/>
              <a:t>-nisan ) erginler </a:t>
            </a:r>
            <a:r>
              <a:rPr lang="tr-TR" sz="3200" dirty="0"/>
              <a:t>çıkar ve </a:t>
            </a:r>
            <a:r>
              <a:rPr lang="tr-TR" sz="3200" dirty="0" smtClean="0"/>
              <a:t>yumurta </a:t>
            </a:r>
            <a:r>
              <a:rPr lang="tr-TR" sz="3200" dirty="0"/>
              <a:t>bırakırlar. </a:t>
            </a:r>
            <a:r>
              <a:rPr lang="tr-TR" sz="3200" dirty="0" smtClean="0"/>
              <a:t>Yılda 3-8 </a:t>
            </a:r>
            <a:r>
              <a:rPr lang="tr-TR" sz="3200" dirty="0"/>
              <a:t>döl verir</a:t>
            </a:r>
            <a:r>
              <a:rPr lang="tr-TR" sz="3200" dirty="0" smtClean="0"/>
              <a:t>.</a:t>
            </a:r>
            <a:endParaRPr lang="tr-TR" sz="3200" dirty="0"/>
          </a:p>
          <a:p>
            <a:r>
              <a:rPr lang="tr-TR" sz="3200" dirty="0" smtClean="0"/>
              <a:t>	Kelebekler </a:t>
            </a:r>
          </a:p>
          <a:p>
            <a:r>
              <a:rPr lang="tr-TR" sz="3200" dirty="0" smtClean="0"/>
              <a:t>gece aktiftir.</a:t>
            </a:r>
            <a:endParaRPr lang="tr-TR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99498"/>
            <a:ext cx="5796137" cy="465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4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2575"/>
            <a:ext cx="4438650" cy="621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0" y="51538"/>
            <a:ext cx="45720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tr-TR" sz="3200" b="1" dirty="0"/>
              <a:t>Zarar şekli:</a:t>
            </a:r>
            <a:endParaRPr lang="tr-TR" sz="3200" dirty="0"/>
          </a:p>
          <a:p>
            <a:r>
              <a:rPr lang="tr-TR" sz="3200" dirty="0" smtClean="0"/>
              <a:t>	Larvalar </a:t>
            </a:r>
            <a:r>
              <a:rPr lang="tr-TR" sz="3200" dirty="0"/>
              <a:t>yumru içine girerek düzgün olmayan galeriler açar.</a:t>
            </a:r>
          </a:p>
          <a:p>
            <a:r>
              <a:rPr lang="tr-TR" sz="3200" dirty="0" smtClean="0"/>
              <a:t>	Sert </a:t>
            </a:r>
            <a:r>
              <a:rPr lang="tr-TR" sz="3200" dirty="0"/>
              <a:t>yüzeyli olan bu galerilerin içi beyaz renkte pisliklerle doludur.</a:t>
            </a:r>
          </a:p>
          <a:p>
            <a:r>
              <a:rPr lang="tr-TR" sz="3200" dirty="0" smtClean="0"/>
              <a:t>	Galerilerin </a:t>
            </a:r>
            <a:r>
              <a:rPr lang="tr-TR" sz="3200" dirty="0"/>
              <a:t>ağzında ise yumru üzerinde biriken siyah renkteki pislikler</a:t>
            </a:r>
          </a:p>
          <a:p>
            <a:r>
              <a:rPr lang="tr-TR" sz="3200" dirty="0"/>
              <a:t>ile zararlının varlığı kolayca anlaşılır.</a:t>
            </a:r>
          </a:p>
        </p:txBody>
      </p:sp>
    </p:spTree>
    <p:extLst>
      <p:ext uri="{BB962C8B-B14F-4D97-AF65-F5344CB8AC3E}">
        <p14:creationId xmlns:p14="http://schemas.microsoft.com/office/powerpoint/2010/main" val="42444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-22256" y="188640"/>
            <a:ext cx="9144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tr-TR" sz="3200" dirty="0" smtClean="0"/>
              <a:t>	Zarar </a:t>
            </a:r>
            <a:r>
              <a:rPr lang="tr-TR" sz="3200" dirty="0"/>
              <a:t>görmüş yumrular bakteri ve </a:t>
            </a:r>
            <a:r>
              <a:rPr lang="tr-TR" sz="3200" dirty="0" err="1" smtClean="0"/>
              <a:t>fungusla</a:t>
            </a:r>
            <a:r>
              <a:rPr lang="tr-TR" sz="3200" dirty="0" smtClean="0"/>
              <a:t> </a:t>
            </a:r>
            <a:r>
              <a:rPr lang="tr-TR" sz="3200" dirty="0"/>
              <a:t>daha çabuk bulaşarak </a:t>
            </a:r>
            <a:r>
              <a:rPr lang="tr-TR" sz="3200" dirty="0" smtClean="0"/>
              <a:t>çürür </a:t>
            </a:r>
            <a:r>
              <a:rPr lang="tr-TR" sz="3200" dirty="0"/>
              <a:t>ve yemeklik olarak </a:t>
            </a:r>
            <a:r>
              <a:rPr lang="tr-TR" sz="3200" dirty="0" smtClean="0"/>
              <a:t>kullanılamaz hale gelirler.</a:t>
            </a:r>
            <a:endParaRPr lang="tr-TR" sz="3200" dirty="0"/>
          </a:p>
          <a:p>
            <a:r>
              <a:rPr lang="tr-TR" sz="3200" dirty="0" smtClean="0"/>
              <a:t>	Patates </a:t>
            </a:r>
            <a:r>
              <a:rPr lang="tr-TR" sz="3200" dirty="0"/>
              <a:t>yumrusunda gözlerin zarar görmesi sonucunda, </a:t>
            </a:r>
            <a:r>
              <a:rPr lang="tr-TR" sz="3200" dirty="0" smtClean="0"/>
              <a:t>tohumluk </a:t>
            </a:r>
            <a:r>
              <a:rPr lang="tr-TR" sz="3200" dirty="0"/>
              <a:t>özellikleri azalır veya kaybolur.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52878"/>
            <a:ext cx="8372400" cy="378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2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6" y="2276872"/>
            <a:ext cx="7772400" cy="444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113343"/>
            <a:ext cx="9144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tr-TR" sz="3200" b="1" dirty="0"/>
              <a:t>Zararlı Olduğu Bitkiler</a:t>
            </a:r>
            <a:r>
              <a:rPr lang="tr-TR" sz="3200" b="1" dirty="0" smtClean="0"/>
              <a:t>:</a:t>
            </a:r>
            <a:endParaRPr lang="tr-TR" sz="3200" dirty="0"/>
          </a:p>
          <a:p>
            <a:r>
              <a:rPr lang="tr-TR" sz="3200" dirty="0" smtClean="0"/>
              <a:t>	En </a:t>
            </a:r>
            <a:r>
              <a:rPr lang="tr-TR" sz="3200" dirty="0"/>
              <a:t>önemli konukçusu </a:t>
            </a:r>
            <a:r>
              <a:rPr lang="tr-TR" sz="3200" dirty="0" err="1"/>
              <a:t>patatesdir</a:t>
            </a:r>
            <a:r>
              <a:rPr lang="tr-TR" sz="3200" dirty="0"/>
              <a:t>. Tarla ve ambar zararlısıdır.</a:t>
            </a:r>
          </a:p>
          <a:p>
            <a:r>
              <a:rPr lang="tr-TR" sz="3200" dirty="0" smtClean="0"/>
              <a:t>	Patlıcan</a:t>
            </a:r>
            <a:r>
              <a:rPr lang="tr-TR" sz="3200" dirty="0"/>
              <a:t>, tütün, domates ve </a:t>
            </a:r>
            <a:r>
              <a:rPr lang="tr-TR" sz="3200" dirty="0" smtClean="0"/>
              <a:t>biberde de görülür</a:t>
            </a:r>
            <a:r>
              <a:rPr lang="tr-TR" sz="3200" dirty="0"/>
              <a:t>.</a:t>
            </a:r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951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228600" y="228600"/>
            <a:ext cx="4572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tr-TR" sz="2400" dirty="0"/>
              <a:t>	Olgun larva boyu ortalama </a:t>
            </a:r>
            <a:r>
              <a:rPr lang="tr-TR" sz="2400" dirty="0" smtClean="0"/>
              <a:t>24 mm. </a:t>
            </a:r>
            <a:r>
              <a:rPr lang="tr-TR" sz="2400" dirty="0"/>
              <a:t>civarındadır. </a:t>
            </a:r>
          </a:p>
          <a:p>
            <a:pPr algn="l"/>
            <a:r>
              <a:rPr lang="tr-TR" sz="2400" dirty="0"/>
              <a:t>Küme halinde bırakılan y	</a:t>
            </a:r>
            <a:r>
              <a:rPr lang="tr-TR" sz="2400" dirty="0" smtClean="0"/>
              <a:t>Yumurtalar </a:t>
            </a:r>
            <a:r>
              <a:rPr lang="tr-TR" sz="2400" dirty="0"/>
              <a:t>genellikle yaprak alt yüzüne yapıştırılmış olup üstten bakıldığında balık puluna benzer.  </a:t>
            </a:r>
          </a:p>
          <a:p>
            <a:pPr algn="l"/>
            <a:r>
              <a:rPr lang="tr-TR" sz="2400" dirty="0"/>
              <a:t>	Başlangıçta parlak beyaz olan yumurtalar sonra sarımsı krem rengini alır.</a:t>
            </a:r>
            <a:r>
              <a:rPr lang="tr-TR" dirty="0"/>
              <a:t> </a:t>
            </a:r>
          </a:p>
        </p:txBody>
      </p:sp>
      <p:pic>
        <p:nvPicPr>
          <p:cNvPr id="10243" name="Picture 5" descr="12341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3505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 descr="12341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6096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6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C:\Users\akif\Desktop\tarla zarrlıları\gelechidae\pht operc\phthorimaea_operculel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83868" y="1319384"/>
            <a:ext cx="64008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Dikdörtgen 1"/>
          <p:cNvSpPr>
            <a:spLocks noChangeArrowheads="1"/>
          </p:cNvSpPr>
          <p:nvPr/>
        </p:nvSpPr>
        <p:spPr bwMode="auto">
          <a:xfrm>
            <a:off x="0" y="0"/>
            <a:ext cx="5148064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/>
              <a:t>Mücadelesi</a:t>
            </a:r>
            <a:endParaRPr lang="tr-TR" sz="3200" b="1" dirty="0"/>
          </a:p>
          <a:p>
            <a:r>
              <a:rPr lang="tr-TR" sz="3200" dirty="0" smtClean="0"/>
              <a:t>	Patateste </a:t>
            </a:r>
            <a:r>
              <a:rPr lang="tr-TR" sz="3200" dirty="0"/>
              <a:t>boğaz doldurma ve bakım işlemleri iyi </a:t>
            </a:r>
            <a:r>
              <a:rPr lang="tr-TR" sz="3200" dirty="0" smtClean="0"/>
              <a:t>yapılmalı.</a:t>
            </a:r>
            <a:endParaRPr lang="tr-TR" sz="3200" dirty="0"/>
          </a:p>
          <a:p>
            <a:r>
              <a:rPr lang="tr-TR" sz="3200" dirty="0" smtClean="0"/>
              <a:t>	Hasat </a:t>
            </a:r>
            <a:r>
              <a:rPr lang="tr-TR" sz="3200" dirty="0"/>
              <a:t>edilen patatesler tarla kenarında yığın yapılmadan depoya taşınmalı.</a:t>
            </a:r>
          </a:p>
          <a:p>
            <a:r>
              <a:rPr lang="tr-TR" sz="3200" dirty="0" smtClean="0"/>
              <a:t>	Depolarındaki </a:t>
            </a:r>
            <a:r>
              <a:rPr lang="tr-TR" sz="3200" dirty="0"/>
              <a:t>pencerelere kelebeklerin geçmeyeceği sıklıkta kafes tellerinin </a:t>
            </a:r>
            <a:r>
              <a:rPr lang="tr-TR" sz="3200" dirty="0" smtClean="0"/>
              <a:t>takılmalı. </a:t>
            </a:r>
            <a:endParaRPr lang="tr-TR" sz="3200" dirty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5101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5338155" cy="459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Dikdörtgen 1"/>
          <p:cNvSpPr>
            <a:spLocks noChangeArrowheads="1"/>
          </p:cNvSpPr>
          <p:nvPr/>
        </p:nvSpPr>
        <p:spPr bwMode="auto">
          <a:xfrm>
            <a:off x="152400" y="152400"/>
            <a:ext cx="8763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sz="3200" dirty="0" smtClean="0"/>
              <a:t>	Boş </a:t>
            </a:r>
            <a:r>
              <a:rPr lang="tr-TR" sz="3200" dirty="0"/>
              <a:t>depo temizliğine ve ilaçlamasına özen gösterilmesi gerekir.</a:t>
            </a:r>
          </a:p>
          <a:p>
            <a:r>
              <a:rPr lang="tr-TR" sz="3200" dirty="0" smtClean="0"/>
              <a:t>	Zararlı </a:t>
            </a:r>
            <a:r>
              <a:rPr lang="tr-TR" sz="3200" dirty="0"/>
              <a:t>10ºC`nin altında gelişmediğinden, patatesler bu sıcaklığın altında emniyetle depolanabilir. </a:t>
            </a:r>
          </a:p>
          <a:p>
            <a:r>
              <a:rPr lang="tr-TR" sz="3200" dirty="0" smtClean="0"/>
              <a:t>	Depoya </a:t>
            </a:r>
            <a:r>
              <a:rPr lang="tr-TR" sz="3200" dirty="0"/>
              <a:t>bulaşık </a:t>
            </a:r>
            <a:endParaRPr lang="tr-TR" sz="3200" dirty="0" smtClean="0"/>
          </a:p>
          <a:p>
            <a:r>
              <a:rPr lang="tr-TR" sz="3200" dirty="0" smtClean="0"/>
              <a:t>çuval konulmamalı.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41328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4244191"/>
            <a:ext cx="2952327" cy="257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44191"/>
            <a:ext cx="3419872" cy="25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" y="-1"/>
            <a:ext cx="3174558" cy="284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0" y="2996951"/>
            <a:ext cx="9084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72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lgerian" pitchFamily="82" charset="0"/>
                <a:cs typeface="Arial" pitchFamily="34" charset="0"/>
              </a:rPr>
              <a:t>TeŞek</a:t>
            </a:r>
            <a:r>
              <a:rPr lang="tr-TR" sz="7200" b="1" i="1" dirty="0" err="1" smtClean="0">
                <a:solidFill>
                  <a:srgbClr val="01019B"/>
                </a:solidFill>
                <a:latin typeface="Algerian" pitchFamily="82" charset="0"/>
                <a:cs typeface="Arial" pitchFamily="34" charset="0"/>
              </a:rPr>
              <a:t>kürler</a:t>
            </a:r>
            <a:r>
              <a:rPr lang="tr-TR" sz="7200" b="1" i="1" dirty="0" smtClean="0">
                <a:solidFill>
                  <a:srgbClr val="01019B"/>
                </a:solidFill>
                <a:latin typeface="Algerian" pitchFamily="82" charset="0"/>
                <a:cs typeface="Arial" pitchFamily="34" charset="0"/>
              </a:rPr>
              <a:t> …</a:t>
            </a:r>
            <a:endParaRPr lang="tr-TR" sz="7200" b="1" i="1" dirty="0" smtClean="0">
              <a:solidFill>
                <a:schemeClr val="tx2">
                  <a:lumMod val="60000"/>
                  <a:lumOff val="40000"/>
                </a:schemeClr>
              </a:solidFill>
              <a:latin typeface="Algerian" pitchFamily="82" charset="0"/>
              <a:cs typeface="Arial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616569" y="6452433"/>
            <a:ext cx="145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P. </a:t>
            </a:r>
            <a:r>
              <a:rPr lang="tr-TR" b="1" i="1" dirty="0" err="1" smtClean="0">
                <a:solidFill>
                  <a:srgbClr val="FFFF00"/>
                </a:solidFill>
              </a:rPr>
              <a:t>operculella</a:t>
            </a:r>
            <a:endParaRPr lang="tr-TR" dirty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6427" y="4139963"/>
            <a:ext cx="2613809" cy="282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605065" y="6519048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P. </a:t>
            </a:r>
            <a:r>
              <a:rPr lang="tr-TR" b="1" i="1" dirty="0" err="1">
                <a:solidFill>
                  <a:srgbClr val="FFFF00"/>
                </a:solidFill>
              </a:rPr>
              <a:t>gossypiella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endParaRPr lang="tr-TR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72" y="-35985"/>
            <a:ext cx="2878528" cy="288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7236296" y="2384844"/>
            <a:ext cx="151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E. </a:t>
            </a:r>
            <a:r>
              <a:rPr lang="tr-TR" b="1" i="1" dirty="0" err="1">
                <a:solidFill>
                  <a:srgbClr val="FFFF00"/>
                </a:solidFill>
              </a:rPr>
              <a:t>zinckenella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endParaRPr lang="tr-TR" dirty="0"/>
          </a:p>
        </p:txBody>
      </p:sp>
      <p:pic>
        <p:nvPicPr>
          <p:cNvPr id="9" name="Picture 5" descr="SN4949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-11696"/>
            <a:ext cx="3061622" cy="285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851920" y="2476605"/>
            <a:ext cx="119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err="1" smtClean="0">
                <a:solidFill>
                  <a:srgbClr val="FFFF00"/>
                </a:solidFill>
              </a:rPr>
              <a:t>O.nubilalis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224330" y="6471587"/>
            <a:ext cx="165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</a:rPr>
              <a:t>A. </a:t>
            </a:r>
            <a:r>
              <a:rPr lang="tr-TR" b="1" i="1" dirty="0" err="1">
                <a:solidFill>
                  <a:srgbClr val="FFFF00"/>
                </a:solidFill>
              </a:rPr>
              <a:t>catalaunalis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12043" y="243444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L. </a:t>
            </a:r>
            <a:r>
              <a:rPr lang="tr-TR" b="1" i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sticticalis</a:t>
            </a:r>
            <a:endParaRPr lang="tr-TR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1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15874" y="30163"/>
            <a:ext cx="513219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tr-TR" sz="2400" dirty="0"/>
              <a:t>  	</a:t>
            </a:r>
          </a:p>
          <a:p>
            <a:pPr algn="l"/>
            <a:r>
              <a:rPr lang="tr-TR" sz="2400" dirty="0"/>
              <a:t> </a:t>
            </a:r>
            <a:r>
              <a:rPr lang="tr-TR" sz="2400" dirty="0" smtClean="0"/>
              <a:t>             </a:t>
            </a:r>
            <a:r>
              <a:rPr lang="tr-TR" sz="2800" dirty="0" smtClean="0"/>
              <a:t>Bölgelere </a:t>
            </a:r>
            <a:r>
              <a:rPr lang="tr-TR" sz="2800" dirty="0"/>
              <a:t>göre döl sayısı </a:t>
            </a:r>
            <a:endParaRPr lang="tr-TR" sz="2800" dirty="0" smtClean="0"/>
          </a:p>
          <a:p>
            <a:pPr algn="l"/>
            <a:r>
              <a:rPr lang="tr-TR" sz="2800" dirty="0" smtClean="0"/>
              <a:t>2-4 </a:t>
            </a:r>
            <a:r>
              <a:rPr lang="tr-TR" sz="2800" dirty="0"/>
              <a:t>tür. </a:t>
            </a:r>
          </a:p>
          <a:p>
            <a:pPr algn="l"/>
            <a:r>
              <a:rPr lang="tr-TR" sz="2800" dirty="0"/>
              <a:t>	Genellikle Nisan başında çıkan kelebekler yumurtalarını yaprakların alt yüzüne kümeler biçiminde koymaktadır.  </a:t>
            </a:r>
          </a:p>
          <a:p>
            <a:pPr algn="l"/>
            <a:r>
              <a:rPr lang="tr-TR" sz="2800" dirty="0"/>
              <a:t>	</a:t>
            </a:r>
            <a:r>
              <a:rPr lang="tr-TR" sz="2800" dirty="0" smtClean="0"/>
              <a:t>Bir </a:t>
            </a:r>
            <a:r>
              <a:rPr lang="tr-TR" sz="2800" dirty="0"/>
              <a:t>yumurta kümesinde genellikle 25 dolayında yumurta vardır. </a:t>
            </a:r>
          </a:p>
          <a:p>
            <a:pPr algn="l"/>
            <a:r>
              <a:rPr lang="tr-TR" sz="2800" dirty="0"/>
              <a:t>	Yumurta kuluçka süresi sıcaklıkla yakinen ilgili olup 3- 6 gün dolayındadır. </a:t>
            </a:r>
          </a:p>
          <a:p>
            <a:pPr algn="l"/>
            <a:r>
              <a:rPr lang="tr-TR" sz="2800" dirty="0"/>
              <a:t>	Bir dişi genellikle 200 dolayında yumurta koymaktadır. </a:t>
            </a:r>
          </a:p>
        </p:txBody>
      </p:sp>
      <p:pic>
        <p:nvPicPr>
          <p:cNvPr id="11267" name="Picture 5" descr="la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7200"/>
            <a:ext cx="38100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5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V0NQZSBQF0NQJ05KVKZKNK5QA0LK106QWK4QEK0KB0LKVKUQCKIKPKRKEKRK9K4KOKWQBKMKF0VQ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733800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0" y="0"/>
            <a:ext cx="7380312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endParaRPr lang="tr-TR" sz="2400" dirty="0"/>
          </a:p>
          <a:p>
            <a:pPr algn="l"/>
            <a:r>
              <a:rPr lang="tr-TR" sz="2400" dirty="0"/>
              <a:t>	</a:t>
            </a:r>
            <a:r>
              <a:rPr lang="tr-TR" sz="2800" dirty="0"/>
              <a:t>Larva gelişme süresi yaklaşık </a:t>
            </a:r>
          </a:p>
          <a:p>
            <a:pPr algn="l"/>
            <a:r>
              <a:rPr lang="tr-TR" sz="2800" dirty="0"/>
              <a:t>olarak 30-35 gün dolayındadır. </a:t>
            </a:r>
          </a:p>
          <a:p>
            <a:pPr algn="l"/>
            <a:r>
              <a:rPr lang="tr-TR" sz="2800" dirty="0"/>
              <a:t>	Olgun duruma gelen </a:t>
            </a:r>
            <a:r>
              <a:rPr lang="tr-TR" sz="2800" dirty="0" smtClean="0"/>
              <a:t>larvalar</a:t>
            </a:r>
          </a:p>
          <a:p>
            <a:pPr algn="l"/>
            <a:r>
              <a:rPr lang="tr-TR" sz="2800" dirty="0" smtClean="0"/>
              <a:t> </a:t>
            </a:r>
            <a:r>
              <a:rPr lang="tr-TR" sz="2800" dirty="0"/>
              <a:t>çoğunlukla bulundukları sap içinde </a:t>
            </a:r>
            <a:endParaRPr lang="tr-TR" sz="2800" dirty="0" smtClean="0"/>
          </a:p>
          <a:p>
            <a:pPr algn="l"/>
            <a:r>
              <a:rPr lang="tr-TR" sz="2800" dirty="0" smtClean="0"/>
              <a:t>pupa </a:t>
            </a:r>
            <a:r>
              <a:rPr lang="tr-TR" sz="2800" dirty="0"/>
              <a:t>olurlar. </a:t>
            </a:r>
          </a:p>
          <a:p>
            <a:pPr algn="l"/>
            <a:r>
              <a:rPr lang="tr-TR" sz="2800" dirty="0"/>
              <a:t>	Kışı genellikle olgun larva </a:t>
            </a:r>
          </a:p>
          <a:p>
            <a:pPr algn="l"/>
            <a:r>
              <a:rPr lang="tr-TR" sz="2800" dirty="0"/>
              <a:t>durumunda tarlada kalan veya hasat </a:t>
            </a:r>
          </a:p>
          <a:p>
            <a:pPr algn="l"/>
            <a:r>
              <a:rPr lang="tr-TR" sz="2800" dirty="0"/>
              <a:t>edilen saplar içinde geçirmektedir.  </a:t>
            </a:r>
          </a:p>
          <a:p>
            <a:pPr algn="l"/>
            <a:r>
              <a:rPr lang="tr-TR" sz="2800" dirty="0"/>
              <a:t>	Kışlayan larvalar genellikle </a:t>
            </a:r>
          </a:p>
          <a:p>
            <a:pPr algn="l"/>
            <a:r>
              <a:rPr lang="tr-TR" sz="2800" dirty="0"/>
              <a:t>ilkbahar sonlarına doğru bulundukları</a:t>
            </a:r>
          </a:p>
          <a:p>
            <a:pPr algn="l"/>
            <a:r>
              <a:rPr lang="tr-TR" sz="2800" dirty="0"/>
              <a:t>yerde pupa olurlar. </a:t>
            </a:r>
          </a:p>
          <a:p>
            <a:pPr algn="l"/>
            <a:r>
              <a:rPr lang="tr-TR" sz="2800" dirty="0"/>
              <a:t>	Pupa </a:t>
            </a:r>
            <a:r>
              <a:rPr lang="tr-TR" sz="2800" dirty="0" smtClean="0"/>
              <a:t>kızıl kahverengi </a:t>
            </a:r>
            <a:r>
              <a:rPr lang="tr-TR" sz="2800" dirty="0"/>
              <a:t>12-15 </a:t>
            </a:r>
            <a:r>
              <a:rPr lang="tr-TR" sz="2800" dirty="0" smtClean="0"/>
              <a:t>mm. boyundadır</a:t>
            </a:r>
            <a:r>
              <a:rPr lang="tr-TR" sz="2800" dirty="0"/>
              <a:t>.</a:t>
            </a:r>
          </a:p>
          <a:p>
            <a:pPr algn="l"/>
            <a:r>
              <a:rPr lang="tr-TR" sz="2800" dirty="0"/>
              <a:t>	Pupa süresi </a:t>
            </a:r>
            <a:r>
              <a:rPr lang="tr-TR" sz="2800" dirty="0" smtClean="0"/>
              <a:t>sıcaklığa </a:t>
            </a:r>
            <a:r>
              <a:rPr lang="tr-TR" sz="2800" dirty="0" err="1" smtClean="0"/>
              <a:t>baglı</a:t>
            </a:r>
            <a:r>
              <a:rPr lang="tr-TR" sz="2800" dirty="0" smtClean="0"/>
              <a:t> olarak, </a:t>
            </a:r>
            <a:r>
              <a:rPr lang="tr-TR" sz="2800" dirty="0"/>
              <a:t>genellikle 8-10 gün dolayında </a:t>
            </a:r>
            <a:r>
              <a:rPr lang="tr-TR" sz="2800" dirty="0" smtClean="0"/>
              <a:t>değişmektedir.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0650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989</Words>
  <Application>Microsoft Office PowerPoint</Application>
  <PresentationFormat>Ekran Gösterisi (4:3)</PresentationFormat>
  <Paragraphs>416</Paragraphs>
  <Slides>72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72</vt:i4>
      </vt:variant>
    </vt:vector>
  </HeadingPairs>
  <TitlesOfParts>
    <vt:vector size="73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Çayır Tırtılı  Loxostege sticticalis(L.)(Lep.:pyralidae )                                                  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 Susam Güvesi Antigastra  catalaunalis (Dup.)(Lep,:pyralidae) 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Müco</dc:creator>
  <cp:lastModifiedBy>Müco</cp:lastModifiedBy>
  <cp:revision>41</cp:revision>
  <dcterms:created xsi:type="dcterms:W3CDTF">2011-05-01T18:13:13Z</dcterms:created>
  <dcterms:modified xsi:type="dcterms:W3CDTF">2011-05-03T01:49:47Z</dcterms:modified>
</cp:coreProperties>
</file>